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1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7" r:id="rId30"/>
    <p:sldId id="298" r:id="rId31"/>
    <p:sldId id="302" r:id="rId32"/>
    <p:sldId id="299" r:id="rId33"/>
    <p:sldId id="303" r:id="rId34"/>
    <p:sldId id="300" r:id="rId35"/>
    <p:sldId id="304" r:id="rId36"/>
    <p:sldId id="305" r:id="rId37"/>
    <p:sldId id="306" r:id="rId38"/>
    <p:sldId id="307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308" r:id="rId48"/>
    <p:sldId id="293" r:id="rId49"/>
    <p:sldId id="294" r:id="rId50"/>
    <p:sldId id="295" r:id="rId51"/>
    <p:sldId id="292" r:id="rId52"/>
    <p:sldId id="309" r:id="rId53"/>
    <p:sldId id="296" r:id="rId54"/>
    <p:sldId id="310" r:id="rId55"/>
    <p:sldId id="311" r:id="rId56"/>
    <p:sldId id="312" r:id="rId57"/>
    <p:sldId id="313" r:id="rId58"/>
    <p:sldId id="314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lernu.net/e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22B07-5DD1-48CB-899C-47169F28A2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ES" sz="2500" dirty="0"/>
              <a:t>TEXT MINING Y NLP CON R: DESDE EL ANÁLISIS TEÓRICO DE TEXTOS EN ESPERANTO HASTA LAS APLICACIONES EMPRESARIALES CON SHINY</a:t>
            </a:r>
            <a:br>
              <a:rPr lang="es-ES" sz="2500" dirty="0"/>
            </a:br>
            <a:endParaRPr lang="es-ES" sz="25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4F6702-4A6B-4F2F-9E3B-5F229D4102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s-ES" dirty="0"/>
              <a:t>FRANCISCO JESÚS RODRÍGUEZ ARAGÓN </a:t>
            </a:r>
          </a:p>
          <a:p>
            <a:pPr algn="l"/>
            <a:r>
              <a:rPr lang="es-ES" dirty="0"/>
              <a:t>PhD APRM ORM SAS BASE &amp; ADVANCED PROGRAMER</a:t>
            </a:r>
          </a:p>
        </p:txBody>
      </p:sp>
    </p:spTree>
    <p:extLst>
      <p:ext uri="{BB962C8B-B14F-4D97-AF65-F5344CB8AC3E}">
        <p14:creationId xmlns:p14="http://schemas.microsoft.com/office/powerpoint/2010/main" val="622194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CON R: INTRODUCCÍON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Representación visual de los conceptos por su relación con otros conceptos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Ejemplo de interrelaciones terminológicas I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Ejemplo 4: Extraído de Libro 1 (Inicio en </a:t>
            </a:r>
            <a:r>
              <a:rPr lang="es-ES" dirty="0" err="1"/>
              <a:t>pag</a:t>
            </a:r>
            <a:r>
              <a:rPr lang="es-ES" dirty="0"/>
              <a:t> 58)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Conceptos Clásicos: Visualización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FBBDA2-FF0C-4543-A328-50DC0A2C5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392713"/>
            <a:ext cx="3736279" cy="23517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42BE9B7-EE25-477B-A277-8CCD83D65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392713"/>
            <a:ext cx="4492865" cy="6315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F186F86-3DF8-4D1A-BAAF-22E365B31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6112303"/>
            <a:ext cx="5085290" cy="6321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F252CFF-5D73-4FCA-91F5-A13A66D16D9C}"/>
              </a:ext>
            </a:extLst>
          </p:cNvPr>
          <p:cNvSpPr txBox="1"/>
          <p:nvPr/>
        </p:nvSpPr>
        <p:spPr>
          <a:xfrm>
            <a:off x="7088953" y="4885762"/>
            <a:ext cx="2647949" cy="276999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200" dirty="0"/>
              <a:t>¿Por qué se disculpan los agentes?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9559E12-0497-4656-96F1-DCC074C8C5DB}"/>
              </a:ext>
            </a:extLst>
          </p:cNvPr>
          <p:cNvSpPr txBox="1"/>
          <p:nvPr/>
        </p:nvSpPr>
        <p:spPr>
          <a:xfrm>
            <a:off x="677334" y="5147601"/>
            <a:ext cx="4492865" cy="646331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200" dirty="0" err="1"/>
              <a:t>findAssocs</a:t>
            </a:r>
            <a:r>
              <a:rPr lang="es-ES" sz="1200" dirty="0"/>
              <a:t>: es una función para buscar correlaciones de términos a nivel de documento. La correlación en este caso es un número entre 0 (nula) y 1 (total)</a:t>
            </a:r>
          </a:p>
        </p:txBody>
      </p:sp>
    </p:spTree>
    <p:extLst>
      <p:ext uri="{BB962C8B-B14F-4D97-AF65-F5344CB8AC3E}">
        <p14:creationId xmlns:p14="http://schemas.microsoft.com/office/powerpoint/2010/main" val="3797148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CON R: INTRODUCCÍON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Representación visual de grafos de Conceptos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Ejemplo de interrelaciones terminológicas II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Ejemplo 5: Extraído de Libro 1 (Inicio en </a:t>
            </a:r>
            <a:r>
              <a:rPr lang="es-ES" dirty="0" err="1"/>
              <a:t>pag</a:t>
            </a:r>
            <a:r>
              <a:rPr lang="es-ES" dirty="0"/>
              <a:t> 60)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Conceptos Clásicos: Visualización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52E910C-0A04-42F6-BDFC-D7E651E3C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563" y="2806156"/>
            <a:ext cx="3442094" cy="37574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AFCCAF8-E1F5-43B8-BE27-20466E194F0D}"/>
              </a:ext>
            </a:extLst>
          </p:cNvPr>
          <p:cNvSpPr txBox="1"/>
          <p:nvPr/>
        </p:nvSpPr>
        <p:spPr>
          <a:xfrm>
            <a:off x="677334" y="4538001"/>
            <a:ext cx="6113991" cy="646331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200" dirty="0"/>
              <a:t>Como se observa en el código utilizado se han buscado tweets con “</a:t>
            </a:r>
            <a:r>
              <a:rPr lang="es-ES" sz="1200" dirty="0" err="1"/>
              <a:t>refund</a:t>
            </a:r>
            <a:r>
              <a:rPr lang="es-ES" sz="1200" dirty="0"/>
              <a:t>” y se comprueba que está muy relacionado con “</a:t>
            </a:r>
            <a:r>
              <a:rPr lang="es-ES" sz="1200" dirty="0" err="1"/>
              <a:t>apologies</a:t>
            </a:r>
            <a:r>
              <a:rPr lang="es-ES" sz="1200" dirty="0"/>
              <a:t>” como cabía esperar. Se observa además otros términos interesantes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CF7A4AB-DCF9-4EF2-BB0D-58DE47363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5351246"/>
            <a:ext cx="3328139" cy="13802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56119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CON R: INTRODUCCÍON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Representación visual de Clústeres de Documentos</a:t>
            </a:r>
          </a:p>
          <a:p>
            <a:pPr algn="just"/>
            <a:endParaRPr lang="es-ES" dirty="0"/>
          </a:p>
          <a:p>
            <a:pPr algn="just"/>
            <a:r>
              <a:rPr lang="es-ES" dirty="0" err="1"/>
              <a:t>Dendogramas</a:t>
            </a:r>
            <a:r>
              <a:rPr lang="es-ES" dirty="0"/>
              <a:t> de documento: Introducción al análisis </a:t>
            </a:r>
            <a:r>
              <a:rPr lang="es-ES" dirty="0" err="1"/>
              <a:t>cluster</a:t>
            </a:r>
            <a:r>
              <a:rPr lang="es-ES" dirty="0"/>
              <a:t> de textos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Ejemplo 6: Extraído de Libro 1 (Inicio en </a:t>
            </a:r>
            <a:r>
              <a:rPr lang="es-ES" dirty="0" err="1"/>
              <a:t>pag</a:t>
            </a:r>
            <a:r>
              <a:rPr lang="es-ES" dirty="0"/>
              <a:t> 60)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Conceptos Clásicos: Visualización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A424B0-23B8-4C7D-879D-BC709CD42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4233732"/>
            <a:ext cx="3076575" cy="10184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424879C-68C5-4151-B993-FC159DE40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014" y="3429000"/>
            <a:ext cx="4539915" cy="1320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C22B0F7-6871-4D82-B011-E46D7A119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014" y="4806113"/>
            <a:ext cx="2245059" cy="1971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0F11129-8780-4D9C-87B5-FE39C16A9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175" y="4233732"/>
            <a:ext cx="2955647" cy="25440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9174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CON R: INTRODUCCÍON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Representación visual: Word-</a:t>
            </a:r>
            <a:r>
              <a:rPr lang="es-ES" dirty="0" err="1"/>
              <a:t>Clouds</a:t>
            </a:r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Son representaciones de muy fácil interpretación visual, de carácter frecuentista admite la incorporación de tonalidades para descubrir más </a:t>
            </a:r>
            <a:r>
              <a:rPr lang="es-ES" dirty="0" err="1"/>
              <a:t>insight</a:t>
            </a:r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Ejemplo 7: Extraído de Libro 1 (Inicio en </a:t>
            </a:r>
            <a:r>
              <a:rPr lang="es-ES" dirty="0" err="1"/>
              <a:t>pag</a:t>
            </a:r>
            <a:r>
              <a:rPr lang="es-ES" dirty="0"/>
              <a:t> 74)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Conceptos Clásicos: Visualización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A33F682-349E-40FE-9ECD-D6EF93B85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436" y="3829767"/>
            <a:ext cx="2973235" cy="28117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A230294-707E-4BBE-880E-7E720BD0C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4" y="4743450"/>
            <a:ext cx="5040467" cy="18980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78235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CON R: INTRODUCCÍON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Estructura de un </a:t>
            </a:r>
            <a:r>
              <a:rPr lang="es-ES" dirty="0" err="1"/>
              <a:t>tidy</a:t>
            </a:r>
            <a:r>
              <a:rPr lang="es-ES" dirty="0"/>
              <a:t> data:</a:t>
            </a:r>
          </a:p>
          <a:p>
            <a:pPr lvl="1" algn="just"/>
            <a:r>
              <a:rPr lang="es-ES" dirty="0"/>
              <a:t>Cada variable es una columna</a:t>
            </a:r>
          </a:p>
          <a:p>
            <a:pPr lvl="1" algn="just"/>
            <a:r>
              <a:rPr lang="es-ES" dirty="0"/>
              <a:t>Cada observación es una fila</a:t>
            </a:r>
          </a:p>
          <a:p>
            <a:pPr lvl="1" algn="just"/>
            <a:r>
              <a:rPr lang="es-ES" dirty="0"/>
              <a:t>Cada tipo de unidad observacional es una tabla</a:t>
            </a:r>
          </a:p>
          <a:p>
            <a:pPr lvl="1" algn="just"/>
            <a:endParaRPr lang="es-ES" dirty="0"/>
          </a:p>
          <a:p>
            <a:pPr algn="just"/>
            <a:r>
              <a:rPr lang="es-ES" dirty="0" err="1"/>
              <a:t>Tidy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Format</a:t>
            </a:r>
            <a:r>
              <a:rPr lang="es-ES" dirty="0"/>
              <a:t>: Una tabla con un token por fila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El paquete </a:t>
            </a:r>
            <a:r>
              <a:rPr lang="es-ES" dirty="0" err="1"/>
              <a:t>tidytext</a:t>
            </a:r>
            <a:r>
              <a:rPr lang="es-ES" dirty="0"/>
              <a:t> permitirá la conversión de texto genérico al formato </a:t>
            </a:r>
            <a:r>
              <a:rPr lang="es-ES" dirty="0" err="1"/>
              <a:t>tidy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que se estudia a partir de ahora</a:t>
            </a:r>
          </a:p>
          <a:p>
            <a:pPr algn="just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Tidy</a:t>
            </a:r>
            <a:r>
              <a:rPr lang="es-ES" dirty="0"/>
              <a:t> data </a:t>
            </a:r>
            <a:r>
              <a:rPr lang="es-ES" dirty="0" err="1"/>
              <a:t>principles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6646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CON R: INTRODUCCÍON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Otras estructuras de datos:</a:t>
            </a:r>
          </a:p>
          <a:p>
            <a:pPr lvl="1" algn="just"/>
            <a:r>
              <a:rPr lang="es-ES" dirty="0" err="1"/>
              <a:t>String</a:t>
            </a:r>
            <a:r>
              <a:rPr lang="es-ES" dirty="0"/>
              <a:t>: Forma habitual de almacenar texto en R</a:t>
            </a:r>
          </a:p>
          <a:p>
            <a:pPr lvl="1" algn="just"/>
            <a:r>
              <a:rPr lang="es-ES" dirty="0"/>
              <a:t>Corpus: Conjunto de </a:t>
            </a:r>
            <a:r>
              <a:rPr lang="es-ES" dirty="0" err="1"/>
              <a:t>String</a:t>
            </a:r>
            <a:r>
              <a:rPr lang="es-ES" dirty="0"/>
              <a:t> con meta-información y detalles adicionales</a:t>
            </a:r>
          </a:p>
          <a:p>
            <a:pPr lvl="1" algn="just"/>
            <a:r>
              <a:rPr lang="es-ES" dirty="0" err="1"/>
              <a:t>Document-Term</a:t>
            </a:r>
            <a:r>
              <a:rPr lang="es-ES" dirty="0"/>
              <a:t> </a:t>
            </a:r>
            <a:r>
              <a:rPr lang="es-ES" dirty="0" err="1"/>
              <a:t>matrix</a:t>
            </a:r>
            <a:r>
              <a:rPr lang="es-ES" dirty="0"/>
              <a:t>: matriz (dispersa o no) que describe una colección de documentos, cuyas filas representan a dichos documentos y las columnas son los términos (tokens) de dichos documentos</a:t>
            </a:r>
          </a:p>
          <a:p>
            <a:pPr lvl="1" algn="just"/>
            <a:endParaRPr lang="es-ES" dirty="0"/>
          </a:p>
          <a:p>
            <a:pPr algn="just"/>
            <a:r>
              <a:rPr lang="es-ES" dirty="0"/>
              <a:t>Objetos </a:t>
            </a:r>
            <a:r>
              <a:rPr lang="es-ES" dirty="0" err="1"/>
              <a:t>tibble</a:t>
            </a:r>
            <a:r>
              <a:rPr lang="es-ES" dirty="0"/>
              <a:t>: Es un tipo de data-</a:t>
            </a:r>
            <a:r>
              <a:rPr lang="es-ES" dirty="0" err="1"/>
              <a:t>frame</a:t>
            </a:r>
            <a:r>
              <a:rPr lang="es-ES" dirty="0"/>
              <a:t> en R que permite el tratamiento de texto de un modo más adecuado, están disponibles en los paquetes </a:t>
            </a:r>
            <a:r>
              <a:rPr lang="es-ES" dirty="0" err="1"/>
              <a:t>dplyr</a:t>
            </a:r>
            <a:r>
              <a:rPr lang="es-ES" dirty="0"/>
              <a:t> y </a:t>
            </a:r>
            <a:r>
              <a:rPr lang="es-ES" dirty="0" err="1"/>
              <a:t>tibble</a:t>
            </a:r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Ejemplo 8: Pasar de un texto a un objeto </a:t>
            </a:r>
            <a:r>
              <a:rPr lang="es-ES" dirty="0" err="1"/>
              <a:t>tibble</a:t>
            </a:r>
            <a:endParaRPr lang="es-ES" dirty="0"/>
          </a:p>
          <a:p>
            <a:pPr algn="just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Tidy</a:t>
            </a:r>
            <a:r>
              <a:rPr lang="es-ES" dirty="0"/>
              <a:t> data </a:t>
            </a:r>
            <a:r>
              <a:rPr lang="es-ES" dirty="0" err="1"/>
              <a:t>principles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0561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CON R: INTRODUCCÍON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Estructura de Análisis general en lo que viene a continuación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Muchos de los conceptos </a:t>
            </a:r>
            <a:r>
              <a:rPr lang="es-ES" dirty="0" err="1"/>
              <a:t>Tidy</a:t>
            </a:r>
            <a:r>
              <a:rPr lang="es-ES" dirty="0"/>
              <a:t> se irán introduciendo de modo aplicado a partir de este momento. Debe tenerse en cuenta que prácticamente casi todo lo realizado con el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mining</a:t>
            </a:r>
            <a:r>
              <a:rPr lang="es-ES" dirty="0"/>
              <a:t> típico de R se puede hacer con estos objetos</a:t>
            </a:r>
          </a:p>
          <a:p>
            <a:pPr algn="just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Tidy</a:t>
            </a:r>
            <a:r>
              <a:rPr lang="es-ES" dirty="0"/>
              <a:t> data </a:t>
            </a:r>
            <a:r>
              <a:rPr lang="es-ES" dirty="0" err="1"/>
              <a:t>principles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D101F4-A3A8-4654-B300-0C6A5B84E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3018773"/>
            <a:ext cx="6619875" cy="151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51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TEXT MINING CON R: INTRODUCCIÓN</a:t>
            </a:r>
          </a:p>
          <a:p>
            <a:endParaRPr lang="es-ES" dirty="0"/>
          </a:p>
          <a:p>
            <a:r>
              <a:rPr lang="es-ES" b="1" dirty="0"/>
              <a:t>TEXT MINING EN ESPERANTO: VENTAJAS DE LOS LENGUAJES ARTIFICIALES</a:t>
            </a:r>
          </a:p>
          <a:p>
            <a:endParaRPr lang="es-ES" dirty="0"/>
          </a:p>
          <a:p>
            <a:r>
              <a:rPr lang="es-ES" dirty="0"/>
              <a:t>TEXT MINING Y MACHINE LEARNING</a:t>
            </a:r>
          </a:p>
          <a:p>
            <a:endParaRPr lang="es-ES" dirty="0"/>
          </a:p>
          <a:p>
            <a:r>
              <a:rPr lang="es-ES" dirty="0"/>
              <a:t>APLICACIONES EMPRESARIALES EN ENTORNO SHINY</a:t>
            </a:r>
          </a:p>
          <a:p>
            <a:endParaRPr lang="es-ES" dirty="0"/>
          </a:p>
          <a:p>
            <a:r>
              <a:rPr lang="es-ES" dirty="0"/>
              <a:t>CONCLUSIONES Y AMPLIACIONES</a:t>
            </a:r>
          </a:p>
        </p:txBody>
      </p:sp>
    </p:spTree>
    <p:extLst>
      <p:ext uri="{BB962C8B-B14F-4D97-AF65-F5344CB8AC3E}">
        <p14:creationId xmlns:p14="http://schemas.microsoft.com/office/powerpoint/2010/main" val="2327945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EN ESPERANTO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Si se analiza las múltiples librerías de Text </a:t>
            </a:r>
            <a:r>
              <a:rPr lang="es-ES" dirty="0" err="1"/>
              <a:t>Mining</a:t>
            </a:r>
            <a:r>
              <a:rPr lang="es-ES" dirty="0"/>
              <a:t> y de NLP (Natural </a:t>
            </a:r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Processión</a:t>
            </a:r>
            <a:r>
              <a:rPr lang="es-ES" dirty="0"/>
              <a:t>) tanto de R como de Python hay una enorme cantidad de desarrollos realizados en el inglés y pocos en el resto de los idiomas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Aquí se trata de proponer un nuevo punto de vista en el que llevo investigando algún tiempo y se trata de hacer uso de una lengua artificial para basar desarrollos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Para lograr lo anterior se hace una muy ligera introducción al Esperanto donde el interesado puede tener más información si recurre a los numerosos manuales existentes o bien si desea tener unas bases de la lengua a través de algún curso on-line como el que puede encontrar en: </a:t>
            </a:r>
            <a:r>
              <a:rPr lang="es-ES" dirty="0">
                <a:hlinkClick r:id="rId2"/>
              </a:rPr>
              <a:t>https://lernu.net/en</a:t>
            </a:r>
            <a:r>
              <a:rPr lang="es-ES" dirty="0"/>
              <a:t> </a:t>
            </a:r>
          </a:p>
          <a:p>
            <a:pPr algn="just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VENTAJAS DE LOS LENGUAJES ARTIFICIALES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EF06C3-7BCB-4BD3-90EF-660A4F550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832" y="4963318"/>
            <a:ext cx="2044584" cy="13208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51255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EN ESPERANTO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La lengua fue creada por el oftalmólogo polaco Dr. Ludwik </a:t>
            </a:r>
            <a:r>
              <a:rPr lang="es-ES" dirty="0" err="1"/>
              <a:t>Lejer</a:t>
            </a:r>
            <a:r>
              <a:rPr lang="es-ES" dirty="0"/>
              <a:t> Zamenhof (1859 – 1917). Sus idiomas nativos eran el polaco, ruso y el </a:t>
            </a:r>
            <a:r>
              <a:rPr lang="es-ES" dirty="0" err="1"/>
              <a:t>yidish</a:t>
            </a:r>
            <a:r>
              <a:rPr lang="es-ES" dirty="0"/>
              <a:t>, nació en Białystok, que en aquella época era Rusia y actualmente es Polonia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Una de las motivaciones de crear el esperanto es que en su comunidad se hablaban distintas lenguas, lo cual provocaba conflictos y quiso ofrecer una solución a esto. Antes de crear el esperanto en Johann Martin </a:t>
            </a:r>
            <a:r>
              <a:rPr lang="es-ES" dirty="0" err="1"/>
              <a:t>Schleher</a:t>
            </a:r>
            <a:r>
              <a:rPr lang="es-ES" dirty="0"/>
              <a:t> crea en 1879 el </a:t>
            </a:r>
            <a:r>
              <a:rPr lang="es-ES" dirty="0" err="1"/>
              <a:t>volapük</a:t>
            </a:r>
            <a:r>
              <a:rPr lang="es-ES" dirty="0"/>
              <a:t>. Los defectos de esta lengua artificial, junto a su proyecto le llevó en 1887 a emitir con la ayuda de su suegro lituano en 1887 en el primer congreso: “</a:t>
            </a:r>
            <a:r>
              <a:rPr lang="es-ES" dirty="0" err="1"/>
              <a:t>Lingvo</a:t>
            </a:r>
            <a:r>
              <a:rPr lang="es-ES" dirty="0"/>
              <a:t> </a:t>
            </a:r>
            <a:r>
              <a:rPr lang="es-ES" dirty="0" err="1"/>
              <a:t>internacia</a:t>
            </a:r>
            <a:r>
              <a:rPr lang="es-ES" dirty="0"/>
              <a:t>. </a:t>
            </a:r>
            <a:r>
              <a:rPr lang="es-ES" dirty="0" err="1"/>
              <a:t>Antaŭparolo</a:t>
            </a:r>
            <a:r>
              <a:rPr lang="es-ES" dirty="0"/>
              <a:t> </a:t>
            </a:r>
            <a:r>
              <a:rPr lang="es-ES" dirty="0" err="1"/>
              <a:t>kaj</a:t>
            </a:r>
            <a:r>
              <a:rPr lang="es-ES" dirty="0"/>
              <a:t> plena </a:t>
            </a:r>
            <a:r>
              <a:rPr lang="es-ES" dirty="0" err="1"/>
              <a:t>lernolibro</a:t>
            </a:r>
            <a:r>
              <a:rPr lang="es-ES" dirty="0"/>
              <a:t>”. Las bases se publican en el “</a:t>
            </a:r>
            <a:r>
              <a:rPr lang="es-ES" dirty="0" err="1"/>
              <a:t>Unua</a:t>
            </a:r>
            <a:r>
              <a:rPr lang="es-ES" dirty="0"/>
              <a:t> libro”, publicado respectivamente en ruso, polaco, francés, alemán e inglés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En España, el primer congreso se celebra en Barcelona en 1909</a:t>
            </a:r>
          </a:p>
          <a:p>
            <a:pPr marL="0" lvl="0" indent="0" algn="just">
              <a:buNone/>
            </a:pP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VENTAJAS DE LOS LENGUAJES ARTIFICIALES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2C6483E-FEAD-4AA7-9636-1EC17058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519" y="179297"/>
            <a:ext cx="1253811" cy="17511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2436A73-FB4C-4F1C-8723-A6837C42D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700" y="4926908"/>
            <a:ext cx="1340300" cy="18644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29BE840-0F11-4728-940B-E7DD9394B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700" y="2050876"/>
            <a:ext cx="1938630" cy="27562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4449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TEXT MINING CON R: INTRODUCCIÓN</a:t>
            </a:r>
          </a:p>
          <a:p>
            <a:endParaRPr lang="es-ES" dirty="0"/>
          </a:p>
          <a:p>
            <a:r>
              <a:rPr lang="es-ES" dirty="0"/>
              <a:t>TEXT MINING EN ESPERANTO: VENTAJAS DE LOS LENGUAJES ARTIFICIALES</a:t>
            </a:r>
          </a:p>
          <a:p>
            <a:endParaRPr lang="es-ES" dirty="0"/>
          </a:p>
          <a:p>
            <a:r>
              <a:rPr lang="es-ES" dirty="0"/>
              <a:t>TEXT MINING Y MACHINE LEARNING</a:t>
            </a:r>
          </a:p>
          <a:p>
            <a:endParaRPr lang="es-ES" dirty="0"/>
          </a:p>
          <a:p>
            <a:r>
              <a:rPr lang="es-ES" dirty="0"/>
              <a:t>APLICACIONES EMPRESARIALES EN ENTORNO SHINY</a:t>
            </a:r>
          </a:p>
          <a:p>
            <a:endParaRPr lang="es-ES" dirty="0"/>
          </a:p>
          <a:p>
            <a:r>
              <a:rPr lang="es-ES" dirty="0"/>
              <a:t>CONCLUSIONES Y AMPLIACIONES</a:t>
            </a:r>
          </a:p>
        </p:txBody>
      </p:sp>
    </p:spTree>
    <p:extLst>
      <p:ext uri="{BB962C8B-B14F-4D97-AF65-F5344CB8AC3E}">
        <p14:creationId xmlns:p14="http://schemas.microsoft.com/office/powerpoint/2010/main" val="477896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EN ESPERANTO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Algunas notas del </a:t>
            </a:r>
            <a:r>
              <a:rPr lang="es-ES" dirty="0" err="1"/>
              <a:t>volapük</a:t>
            </a:r>
            <a:r>
              <a:rPr lang="es-ES" dirty="0"/>
              <a:t> (</a:t>
            </a:r>
            <a:r>
              <a:rPr lang="es-ES" dirty="0" err="1"/>
              <a:t>Menefe</a:t>
            </a:r>
            <a:r>
              <a:rPr lang="es-ES" dirty="0"/>
              <a:t> </a:t>
            </a:r>
            <a:r>
              <a:rPr lang="es-ES" dirty="0" err="1"/>
              <a:t>bal</a:t>
            </a:r>
            <a:r>
              <a:rPr lang="es-ES" dirty="0"/>
              <a:t>, </a:t>
            </a:r>
            <a:r>
              <a:rPr lang="es-ES" dirty="0" err="1"/>
              <a:t>püki</a:t>
            </a:r>
            <a:r>
              <a:rPr lang="es-ES" dirty="0"/>
              <a:t> </a:t>
            </a:r>
            <a:r>
              <a:rPr lang="es-ES" dirty="0" err="1"/>
              <a:t>bal</a:t>
            </a:r>
            <a:r>
              <a:rPr lang="es-ES" dirty="0"/>
              <a:t> = “Una lengua para una humanidad”)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La gramática inicial era muy compleja y necesitaba de reforma, que se hizo en 1931, esto permitió cierto resurgimiento, que se disipó tras la persecución nazi a este tipo de lenguajes</a:t>
            </a:r>
          </a:p>
          <a:p>
            <a:pPr algn="just"/>
            <a:r>
              <a:rPr lang="es-ES" dirty="0"/>
              <a:t>En la actualidad la “lengua del mundo” está prácticamente muerta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VENTAJAS DE LOS LENGUAJES ARTIFICIALES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94016F-F378-4379-B803-048B1F73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61" y="2830352"/>
            <a:ext cx="3243263" cy="119729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9D88477-B3B6-4FC5-9ACA-13AFE7775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38" y="2830352"/>
            <a:ext cx="2681288" cy="84109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4096080-216A-4608-B5A6-99B0D5922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29" y="4198227"/>
            <a:ext cx="3767138" cy="9712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0009F56-29F0-4D86-BFF1-F13AEB283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967" y="4198227"/>
            <a:ext cx="1591030" cy="952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69F8FA1-AD2A-4090-9D26-FD1A99E4A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375" y="2830352"/>
            <a:ext cx="2620817" cy="23199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1808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EN ESPERANTO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El Esperanto se creó pensando en que fuera fácil de aprender, es por ello por lo que aún persiste</a:t>
            </a:r>
          </a:p>
          <a:p>
            <a:pPr marL="0" indent="0" algn="just">
              <a:buNone/>
            </a:pPr>
            <a:endParaRPr lang="es-ES" dirty="0"/>
          </a:p>
          <a:p>
            <a:pPr algn="just"/>
            <a:r>
              <a:rPr lang="es-ES" dirty="0"/>
              <a:t>Según el </a:t>
            </a:r>
            <a:r>
              <a:rPr lang="es-ES" dirty="0" err="1"/>
              <a:t>Jouko</a:t>
            </a:r>
            <a:r>
              <a:rPr lang="es-ES" dirty="0"/>
              <a:t> </a:t>
            </a:r>
            <a:r>
              <a:rPr lang="es-ES" dirty="0" err="1"/>
              <a:t>Lindstedt</a:t>
            </a:r>
            <a:r>
              <a:rPr lang="es-ES" dirty="0"/>
              <a:t>, actualmente habría las siguientes cantidades de “entendedores” del esperanto según las siguientes categorías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VENTAJAS DE LOS LENGUAJES ARTIFICIALES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E43FCDE-C10E-4597-9F92-7EB6F4264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53" y="4148824"/>
            <a:ext cx="5189117" cy="1600623"/>
          </a:xfrm>
          <a:prstGeom prst="rect">
            <a:avLst/>
          </a:prstGeom>
          <a:noFill/>
          <a:ln w="9525">
            <a:solidFill>
              <a:srgbClr val="E4741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280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EN ESPERANTO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Las 16 reglas del Esperanto: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VENTAJAS DE LOS LENGUAJES ARTIFICIALES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485600-4BD7-45DC-8EEE-E919D7408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4" y="2645687"/>
            <a:ext cx="9668659" cy="4055181"/>
          </a:xfrm>
          <a:prstGeom prst="rect">
            <a:avLst/>
          </a:prstGeom>
          <a:noFill/>
          <a:ln w="9525">
            <a:solidFill>
              <a:srgbClr val="E4741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6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EN ESPERANTO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Algunos ejemplos del Esperanto: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Actualmente Google </a:t>
            </a:r>
            <a:r>
              <a:rPr lang="es-ES" dirty="0" err="1"/>
              <a:t>Translator</a:t>
            </a:r>
            <a:r>
              <a:rPr lang="es-ES" dirty="0"/>
              <a:t> incorpora el Esperanto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VENTAJAS DE LOS LENGUAJES ARTIFICIALES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667693F-9383-4156-83C9-1E82C2CCF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65" y="2724128"/>
            <a:ext cx="3316476" cy="2642307"/>
          </a:xfrm>
          <a:prstGeom prst="rect">
            <a:avLst/>
          </a:prstGeom>
          <a:noFill/>
          <a:ln w="9525">
            <a:solidFill>
              <a:srgbClr val="EC881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E62D2468-75E1-42FE-9630-AD608AFAD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090" y="2794465"/>
            <a:ext cx="2049546" cy="461009"/>
          </a:xfrm>
          <a:prstGeom prst="rect">
            <a:avLst/>
          </a:prstGeom>
          <a:noFill/>
          <a:ln w="9525">
            <a:solidFill>
              <a:srgbClr val="EC881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D23C4DD-E9C8-4FF8-B3C5-2E76BE705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414" y="3378287"/>
            <a:ext cx="4961005" cy="461009"/>
          </a:xfrm>
          <a:prstGeom prst="rect">
            <a:avLst/>
          </a:prstGeom>
          <a:noFill/>
          <a:ln w="9525">
            <a:solidFill>
              <a:srgbClr val="EC881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60E45838-B316-49AE-A71D-569A3A88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414" y="3972258"/>
            <a:ext cx="5069631" cy="464928"/>
          </a:xfrm>
          <a:prstGeom prst="rect">
            <a:avLst/>
          </a:prstGeom>
          <a:noFill/>
          <a:ln w="9525">
            <a:solidFill>
              <a:srgbClr val="EC881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483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EN ESPERANTO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¿Por qué no hacer Text </a:t>
            </a:r>
            <a:r>
              <a:rPr lang="es-ES" dirty="0" err="1"/>
              <a:t>Mining</a:t>
            </a:r>
            <a:r>
              <a:rPr lang="es-ES" dirty="0"/>
              <a:t> sobre el Esperanto?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Ventajas</a:t>
            </a:r>
          </a:p>
          <a:p>
            <a:pPr lvl="1" algn="just"/>
            <a:r>
              <a:rPr lang="es-ES" dirty="0"/>
              <a:t>Reglas sencillas para determinar las tipologías de los tokens (masculino, femenino, adjetivo, verbo pasado, …)</a:t>
            </a:r>
          </a:p>
          <a:p>
            <a:pPr lvl="1" algn="just"/>
            <a:r>
              <a:rPr lang="es-ES" dirty="0"/>
              <a:t>No existen excepciones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Inconvenientes:</a:t>
            </a:r>
          </a:p>
          <a:p>
            <a:pPr algn="just"/>
            <a:endParaRPr lang="es-ES" dirty="0"/>
          </a:p>
          <a:p>
            <a:pPr lvl="1" algn="just"/>
            <a:r>
              <a:rPr lang="es-ES" dirty="0"/>
              <a:t>Pocas publicaciones con origen el Esperanto y poco uso de esta lengua en general</a:t>
            </a:r>
          </a:p>
          <a:p>
            <a:pPr lvl="1" algn="just"/>
            <a:r>
              <a:rPr lang="es-ES" dirty="0"/>
              <a:t>Hay que traducir de la lengua en la que se escribe el mensaje al Esperanto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VENTAJAS DE LOS LENGUAJES ARTIFICIALES</a:t>
            </a:r>
          </a:p>
        </p:txBody>
      </p:sp>
    </p:spTree>
    <p:extLst>
      <p:ext uri="{BB962C8B-B14F-4D97-AF65-F5344CB8AC3E}">
        <p14:creationId xmlns:p14="http://schemas.microsoft.com/office/powerpoint/2010/main" val="2783400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EN ESPERANTO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Tesis: Las traducciones por lo general conservan la información de una lengua a otra cuando se realizan correctamente por “traductores no automáticos” que conserven el sentido gramatical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En esta sesión se va a tratar de dar pruebas de que dicha Tesis puede ser sostenible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Google </a:t>
            </a:r>
            <a:r>
              <a:rPr lang="es-ES" dirty="0" err="1"/>
              <a:t>Translator</a:t>
            </a:r>
            <a:r>
              <a:rPr lang="es-ES" dirty="0"/>
              <a:t> es una app que va mejorando y cada vez las traducciones son mejores, además existen innumerables traductores de buena calidad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De cumplirse la Tesis anterior, habría que hacer traductores hacia el Esperanto con suficiente calidad y después hacer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mining</a:t>
            </a:r>
            <a:r>
              <a:rPr lang="es-ES" dirty="0"/>
              <a:t> en esta lengua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VENTAJAS DE LOS LENGUAJES ARTIFICIALES</a:t>
            </a:r>
          </a:p>
        </p:txBody>
      </p:sp>
    </p:spTree>
    <p:extLst>
      <p:ext uri="{BB962C8B-B14F-4D97-AF65-F5344CB8AC3E}">
        <p14:creationId xmlns:p14="http://schemas.microsoft.com/office/powerpoint/2010/main" val="3170708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EN ESPERANTO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La Ley de </a:t>
            </a:r>
            <a:r>
              <a:rPr lang="es-ES" dirty="0" err="1"/>
              <a:t>Zipf</a:t>
            </a:r>
            <a:r>
              <a:rPr lang="es-ES" dirty="0"/>
              <a:t> (o “Ley del vago”)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VENTAJAS DE LOS LENGUAJES ARTIFICIALES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6B8C51-6C8A-40C7-912A-EE188E2A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35" y="2711451"/>
            <a:ext cx="8386545" cy="2699914"/>
          </a:xfrm>
          <a:prstGeom prst="rect">
            <a:avLst/>
          </a:prstGeom>
          <a:ln>
            <a:solidFill>
              <a:srgbClr val="EC881D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5C20A00-19F1-4A58-AC29-4394A82165D4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686675" y="4851401"/>
            <a:ext cx="1029708" cy="996265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21B9807B-55AC-43CD-94FF-10E55F1048EE}"/>
              </a:ext>
            </a:extLst>
          </p:cNvPr>
          <p:cNvSpPr txBox="1"/>
          <p:nvPr/>
        </p:nvSpPr>
        <p:spPr>
          <a:xfrm>
            <a:off x="8716383" y="5524500"/>
            <a:ext cx="2283428" cy="646331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200" dirty="0"/>
              <a:t>¿Será </a:t>
            </a:r>
            <a:r>
              <a:rPr lang="es-ES" sz="1200" dirty="0" err="1"/>
              <a:t>ciero</a:t>
            </a:r>
            <a:r>
              <a:rPr lang="es-ES" sz="1200" dirty="0"/>
              <a:t> eso que dice la Wikipedia acerca del Esperanto?</a:t>
            </a:r>
          </a:p>
        </p:txBody>
      </p:sp>
    </p:spTree>
    <p:extLst>
      <p:ext uri="{BB962C8B-B14F-4D97-AF65-F5344CB8AC3E}">
        <p14:creationId xmlns:p14="http://schemas.microsoft.com/office/powerpoint/2010/main" val="3125782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EN ESPERANTO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 err="1"/>
              <a:t>Scrapping</a:t>
            </a:r>
            <a:r>
              <a:rPr lang="es-ES" dirty="0"/>
              <a:t> sobre el Proyecto Gutenberg: Actualmente R ofrece librerías específicas que permite una conexión nativa al contenido de este proyecto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Se puede acceder al contenido de más de 50.000 libros totalmente digitalizados 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Los libros se encuentran en distintos idiomas: interesan para el estudio que se va a desarrollar obras que estén simultáneamente en inglés y esperanto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VENTAJAS DE LOS LENGUAJES ARTIFICIALES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31EE61C-4067-4EFF-8824-2B64B31E4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2835275"/>
            <a:ext cx="3076575" cy="1975814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407147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EN ESPERANTO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En la prueba realizada se trataba de comprobar traducciones del inglés al esperanto de un mismo texto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Ejemplo 9: Identificación y descarga de un libro digitalizado y </a:t>
            </a:r>
            <a:r>
              <a:rPr lang="es-ES" dirty="0" err="1"/>
              <a:t>tokenización</a:t>
            </a:r>
            <a:endParaRPr lang="es-ES" dirty="0"/>
          </a:p>
          <a:p>
            <a:pPr algn="just"/>
            <a:endParaRPr lang="en-U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VENTAJAS DE LOS LENGUAJES ARTIFICIALES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B2BC31-2426-4C37-8B46-03EE385A3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46" y="3219360"/>
            <a:ext cx="1875064" cy="1359247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26A7AC4-A213-4FFC-BB5F-E97F909CABDF}"/>
              </a:ext>
            </a:extLst>
          </p:cNvPr>
          <p:cNvSpPr txBox="1"/>
          <p:nvPr/>
        </p:nvSpPr>
        <p:spPr>
          <a:xfrm>
            <a:off x="2310680" y="3219360"/>
            <a:ext cx="3052235" cy="395148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just"/>
            <a:r>
              <a:rPr lang="es-ES" sz="1000" dirty="0">
                <a:solidFill>
                  <a:schemeClr val="bg1"/>
                </a:solidFill>
              </a:rPr>
              <a:t>En Gutenberg los libros tienen un Id único que permite identificarlos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1824EF8-2847-4E88-B4F8-B778F1602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80" y="3759574"/>
            <a:ext cx="3052235" cy="2245259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B067DC7-AF4C-44BB-BD0B-5E9178E34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301" y="2532925"/>
            <a:ext cx="2319525" cy="1917295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BD430CB-7B18-4FCC-AFC6-D9114E1E0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427" y="4450220"/>
            <a:ext cx="3279681" cy="1556539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13" name="Flecha doblada hacia arriba 15">
            <a:extLst>
              <a:ext uri="{FF2B5EF4-FFF2-40B4-BE49-F238E27FC236}">
                <a16:creationId xmlns:a16="http://schemas.microsoft.com/office/drawing/2014/main" id="{EEFB788B-5FB9-4474-9205-369B2B6AB0F6}"/>
              </a:ext>
            </a:extLst>
          </p:cNvPr>
          <p:cNvSpPr/>
          <p:nvPr/>
        </p:nvSpPr>
        <p:spPr>
          <a:xfrm rot="5400000">
            <a:off x="3570134" y="2817658"/>
            <a:ext cx="1336258" cy="5181646"/>
          </a:xfrm>
          <a:prstGeom prst="bentUpArrow">
            <a:avLst>
              <a:gd name="adj1" fmla="val 25000"/>
              <a:gd name="adj2" fmla="val 22987"/>
              <a:gd name="adj3" fmla="val 25000"/>
            </a:avLst>
          </a:prstGeom>
          <a:solidFill>
            <a:schemeClr val="accent1">
              <a:alpha val="2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s-ES" kern="0" dirty="0" err="1">
              <a:solidFill>
                <a:prstClr val="white"/>
              </a:solidFill>
            </a:endParaRPr>
          </a:p>
        </p:txBody>
      </p:sp>
      <p:sp>
        <p:nvSpPr>
          <p:cNvPr id="14" name="Flecha doblada hacia arriba 16">
            <a:extLst>
              <a:ext uri="{FF2B5EF4-FFF2-40B4-BE49-F238E27FC236}">
                <a16:creationId xmlns:a16="http://schemas.microsoft.com/office/drawing/2014/main" id="{56C33E1A-0A41-47C0-B249-487B6CB3C820}"/>
              </a:ext>
            </a:extLst>
          </p:cNvPr>
          <p:cNvSpPr/>
          <p:nvPr/>
        </p:nvSpPr>
        <p:spPr>
          <a:xfrm rot="10800000" flipH="1">
            <a:off x="7917936" y="3210298"/>
            <a:ext cx="1227430" cy="1152151"/>
          </a:xfrm>
          <a:prstGeom prst="bentUpArrow">
            <a:avLst>
              <a:gd name="adj1" fmla="val 25000"/>
              <a:gd name="adj2" fmla="val 22987"/>
              <a:gd name="adj3" fmla="val 25000"/>
            </a:avLst>
          </a:prstGeom>
          <a:solidFill>
            <a:schemeClr val="accent1">
              <a:alpha val="2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s-ES" kern="0" dirty="0" err="1">
              <a:solidFill>
                <a:prstClr val="white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61B45C9-D370-4E15-9999-3440666A538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62915" y="2740762"/>
            <a:ext cx="1161710" cy="676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601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EN ESPERANTO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Análisis de la equivalencia de traducciones. Esperanto vs English</a:t>
            </a:r>
          </a:p>
          <a:p>
            <a:pPr algn="just"/>
            <a:endParaRPr lang="es-ES" dirty="0"/>
          </a:p>
          <a:p>
            <a:pPr lvl="1" algn="just"/>
            <a:r>
              <a:rPr lang="es-ES" dirty="0"/>
              <a:t>Se analizan varios textos con equivalente número de palabras en esos idiomas</a:t>
            </a:r>
          </a:p>
          <a:p>
            <a:pPr lvl="1" algn="just"/>
            <a:r>
              <a:rPr lang="es-ES" dirty="0"/>
              <a:t>Se analizan algunos parámetros provenientes de la Ley de </a:t>
            </a:r>
            <a:r>
              <a:rPr lang="es-ES" dirty="0" err="1"/>
              <a:t>Zipf</a:t>
            </a:r>
            <a:endParaRPr lang="es-ES" dirty="0"/>
          </a:p>
          <a:p>
            <a:pPr marL="0" indent="0" algn="just">
              <a:buNone/>
            </a:pPr>
            <a:endParaRPr lang="es-ES" dirty="0"/>
          </a:p>
          <a:p>
            <a:pPr algn="just"/>
            <a:r>
              <a:rPr lang="es-ES" dirty="0"/>
              <a:t>Ejemplo 10: Comparación de varios textos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Ejemplo 11: Comparación de varios textos II (consideración de </a:t>
            </a:r>
            <a:r>
              <a:rPr lang="es-ES" dirty="0" err="1"/>
              <a:t>stopwords</a:t>
            </a:r>
            <a:r>
              <a:rPr lang="es-ES" dirty="0"/>
              <a:t>)</a:t>
            </a:r>
          </a:p>
          <a:p>
            <a:pPr algn="just"/>
            <a:endParaRPr lang="en-U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VENTAJAS DE LOS LENGUAJES ARTIFICIALES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ABDFA8-2D8E-4126-A18F-90AB15BB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4499193"/>
            <a:ext cx="7981950" cy="13026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5897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TEXT MINING CON R: INTRODUCCIÓN</a:t>
            </a:r>
          </a:p>
          <a:p>
            <a:endParaRPr lang="es-ES" dirty="0"/>
          </a:p>
          <a:p>
            <a:r>
              <a:rPr lang="es-ES" dirty="0"/>
              <a:t>TEXT MINING EN ESPERANTO: VENTAJAS DE LOS LENGUAJES ARTIFICIALES</a:t>
            </a:r>
          </a:p>
          <a:p>
            <a:endParaRPr lang="es-ES" dirty="0"/>
          </a:p>
          <a:p>
            <a:r>
              <a:rPr lang="es-ES" dirty="0"/>
              <a:t>TEXT MINING Y MACHINE LEARNING</a:t>
            </a:r>
          </a:p>
          <a:p>
            <a:endParaRPr lang="es-ES" dirty="0"/>
          </a:p>
          <a:p>
            <a:r>
              <a:rPr lang="es-ES" dirty="0"/>
              <a:t>APLICACIONES EMPRESARIALES EN ENTORNO SHINY</a:t>
            </a:r>
          </a:p>
          <a:p>
            <a:endParaRPr lang="es-ES" dirty="0"/>
          </a:p>
          <a:p>
            <a:r>
              <a:rPr lang="es-ES" dirty="0"/>
              <a:t>CONCLUSIONES Y AMPLIACIONES</a:t>
            </a:r>
          </a:p>
        </p:txBody>
      </p:sp>
    </p:spTree>
    <p:extLst>
      <p:ext uri="{BB962C8B-B14F-4D97-AF65-F5344CB8AC3E}">
        <p14:creationId xmlns:p14="http://schemas.microsoft.com/office/powerpoint/2010/main" val="3242424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EN ESPERANTO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¿Qué se podría obtener de traducciones Esperanto-English equivalentes?</a:t>
            </a:r>
          </a:p>
          <a:p>
            <a:pPr algn="just"/>
            <a:endParaRPr lang="es-ES" dirty="0"/>
          </a:p>
          <a:p>
            <a:pPr lvl="1" algn="just"/>
            <a:r>
              <a:rPr lang="es-ES" dirty="0"/>
              <a:t>Nuevas variables para utilizarlas en los modelos de Text </a:t>
            </a:r>
            <a:r>
              <a:rPr lang="es-ES" dirty="0" err="1"/>
              <a:t>Mining</a:t>
            </a:r>
            <a:endParaRPr lang="es-ES" dirty="0"/>
          </a:p>
          <a:p>
            <a:pPr lvl="1" algn="just"/>
            <a:r>
              <a:rPr lang="es-ES" dirty="0"/>
              <a:t>Mejoras en las técnicas de análisis sintáctico (como se analiza más </a:t>
            </a:r>
            <a:r>
              <a:rPr lang="es-ES" dirty="0" err="1"/>
              <a:t>adelantante</a:t>
            </a:r>
            <a:r>
              <a:rPr lang="es-ES" dirty="0"/>
              <a:t>)</a:t>
            </a:r>
          </a:p>
          <a:p>
            <a:pPr marL="0" indent="0" algn="just">
              <a:buNone/>
            </a:pPr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VENTAJAS DE LOS LENGUAJES ARTIFICIALES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3AC615-D0A4-4171-8DBC-A4664E377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113429"/>
            <a:ext cx="4896569" cy="16360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F3A83F-7911-45E7-8973-3829A14D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428" y="5472022"/>
            <a:ext cx="5311493" cy="11328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F3BFD27-1B4A-4856-AB58-F1CE1EB9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428" y="4113429"/>
            <a:ext cx="2862393" cy="11159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89900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EN ESPERANTO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EJERCICIOS R PLANTEABLES PARA TEXTOS EN ESPERANTO (Ejemplo 12): </a:t>
            </a:r>
          </a:p>
          <a:p>
            <a:pPr lvl="1" algn="just"/>
            <a:r>
              <a:rPr lang="es-ES" dirty="0"/>
              <a:t>Crear una función en R que determine el valor del último carácter de cada palabra en un texto (si tiene más de 1 carácter)</a:t>
            </a:r>
          </a:p>
          <a:p>
            <a:pPr lvl="1" algn="just"/>
            <a:r>
              <a:rPr lang="es-ES" dirty="0"/>
              <a:t>Crear una función en R que determine el valor del penúltimo carácter de cada palabra en un texto (si tiene más de 2 caracteres)</a:t>
            </a:r>
          </a:p>
          <a:p>
            <a:pPr lvl="1" algn="just"/>
            <a:r>
              <a:rPr lang="es-ES" dirty="0"/>
              <a:t>Crear una función en R que determine el valor del </a:t>
            </a:r>
            <a:r>
              <a:rPr lang="es-ES" dirty="0" err="1"/>
              <a:t>ante-penúltimo</a:t>
            </a:r>
            <a:r>
              <a:rPr lang="es-ES" dirty="0"/>
              <a:t> carácter de cada palabra en un texto (si tiene más de 3 caracteres)</a:t>
            </a:r>
          </a:p>
          <a:p>
            <a:pPr lvl="1" algn="just"/>
            <a:r>
              <a:rPr lang="es-ES" dirty="0"/>
              <a:t>Crear una función que sea capaz de contar el número de sustantivos en masculino, femenino, singulares y plurales</a:t>
            </a:r>
          </a:p>
          <a:p>
            <a:pPr lvl="1" algn="just"/>
            <a:r>
              <a:rPr lang="es-ES" dirty="0"/>
              <a:t>Crear una función que sea capaz de contar el número de adjetivos en masculino, femenino, singulares y plurales</a:t>
            </a:r>
          </a:p>
          <a:p>
            <a:pPr lvl="1" algn="just"/>
            <a:r>
              <a:rPr lang="es-ES" dirty="0"/>
              <a:t>Crear una función que sea capaz de identificar verbos</a:t>
            </a:r>
          </a:p>
          <a:p>
            <a:pPr lvl="1" algn="just"/>
            <a:r>
              <a:rPr lang="es-ES" dirty="0"/>
              <a:t>Crear una función que sea capaz de identificar presentes, pasados y futuros</a:t>
            </a:r>
          </a:p>
          <a:p>
            <a:pPr marL="0" indent="0" algn="just">
              <a:buNone/>
            </a:pP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VENTAJAS DE LOS LENGUAJES ARTIFICIALES</a:t>
            </a:r>
          </a:p>
        </p:txBody>
      </p:sp>
    </p:spTree>
    <p:extLst>
      <p:ext uri="{BB962C8B-B14F-4D97-AF65-F5344CB8AC3E}">
        <p14:creationId xmlns:p14="http://schemas.microsoft.com/office/powerpoint/2010/main" val="2069388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TEXT MINING CON R: INTRODUCCIÓN</a:t>
            </a:r>
          </a:p>
          <a:p>
            <a:endParaRPr lang="es-ES" dirty="0"/>
          </a:p>
          <a:p>
            <a:r>
              <a:rPr lang="es-ES" dirty="0"/>
              <a:t>TEXT MINING EN ESPERANTO: VENTAJAS DE LOS LENGUAJES ARTIFICIALES</a:t>
            </a:r>
          </a:p>
          <a:p>
            <a:endParaRPr lang="es-ES" dirty="0"/>
          </a:p>
          <a:p>
            <a:r>
              <a:rPr lang="es-ES" b="1" dirty="0"/>
              <a:t>TEXT MINING Y MACHINE LEARNING</a:t>
            </a:r>
          </a:p>
          <a:p>
            <a:endParaRPr lang="es-ES" dirty="0"/>
          </a:p>
          <a:p>
            <a:r>
              <a:rPr lang="es-ES" dirty="0"/>
              <a:t>APLICACIONES EMPRESARIALES EN ENTORNO SHINY</a:t>
            </a:r>
          </a:p>
          <a:p>
            <a:endParaRPr lang="es-ES" dirty="0"/>
          </a:p>
          <a:p>
            <a:r>
              <a:rPr lang="es-ES" dirty="0"/>
              <a:t>CONCLUSIONES Y AMPLIACIONES</a:t>
            </a:r>
          </a:p>
        </p:txBody>
      </p:sp>
    </p:spTree>
    <p:extLst>
      <p:ext uri="{BB962C8B-B14F-4D97-AF65-F5344CB8AC3E}">
        <p14:creationId xmlns:p14="http://schemas.microsoft.com/office/powerpoint/2010/main" val="531997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Y MACHINE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Bases teóricas del Machine </a:t>
            </a:r>
            <a:r>
              <a:rPr lang="es-ES" dirty="0" err="1"/>
              <a:t>Learning</a:t>
            </a:r>
            <a:endParaRPr lang="es-ES" dirty="0"/>
          </a:p>
          <a:p>
            <a:pPr marL="0" indent="0" algn="just">
              <a:buNone/>
            </a:pPr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ENTRENAMIENTO SUPERVISADO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C64AED-FD46-41DF-AE21-98B371EC8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909" y="1427668"/>
            <a:ext cx="6104874" cy="267264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D0D372C-BCF1-42DF-964D-861D6F5BF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2793633"/>
            <a:ext cx="2555674" cy="298776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12060CC-74CE-40F6-8F23-220C9B3BD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65" y="4500917"/>
            <a:ext cx="3550910" cy="12927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BD63531-213C-4BAA-BB4C-E22CAFE19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393" y="4500917"/>
            <a:ext cx="3550910" cy="209625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8499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Y MACHINE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Apuntes en Word: Apuntes ML2</a:t>
            </a:r>
          </a:p>
          <a:p>
            <a:pPr algn="just"/>
            <a:endParaRPr lang="es-ES" dirty="0"/>
          </a:p>
          <a:p>
            <a:pPr marL="0" indent="0" algn="just">
              <a:buNone/>
            </a:pPr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ENTRENAMIENTO SUPERVISADO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983254-AEE1-4271-92FD-0CE4972E1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2774490"/>
            <a:ext cx="4581525" cy="38930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20212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Y MACHINE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Ejemplo 13: Automatización de una clasificación de comentarios sencilla con modelos sencillos</a:t>
            </a:r>
          </a:p>
          <a:p>
            <a:pPr algn="just"/>
            <a:endParaRPr lang="es-ES" dirty="0"/>
          </a:p>
          <a:p>
            <a:pPr lvl="1" algn="just"/>
            <a:r>
              <a:rPr lang="es-ES" dirty="0"/>
              <a:t>Preparación de matrices documento-término</a:t>
            </a:r>
          </a:p>
          <a:p>
            <a:pPr lvl="1" algn="just"/>
            <a:r>
              <a:rPr lang="es-ES" dirty="0"/>
              <a:t>Predicción </a:t>
            </a:r>
            <a:r>
              <a:rPr lang="es-ES" dirty="0" err="1"/>
              <a:t>multicategórica</a:t>
            </a:r>
            <a:r>
              <a:rPr lang="es-ES" dirty="0"/>
              <a:t> con 2 modelos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EJEMPLO DE MODELO DE CLASIFICACIÓN DE TEXTO</a:t>
            </a:r>
          </a:p>
        </p:txBody>
      </p:sp>
    </p:spTree>
    <p:extLst>
      <p:ext uri="{BB962C8B-B14F-4D97-AF65-F5344CB8AC3E}">
        <p14:creationId xmlns:p14="http://schemas.microsoft.com/office/powerpoint/2010/main" val="2332239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Y MACHINE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Una de las técnicas, dado los resultados, que más se utilizan para clasificar texto no etiquetado, sin ningún patrón previamente dispuesto para ser “aprendido” es el </a:t>
            </a:r>
            <a:r>
              <a:rPr lang="es-ES" dirty="0" err="1"/>
              <a:t>Topic</a:t>
            </a:r>
            <a:r>
              <a:rPr lang="es-ES" dirty="0"/>
              <a:t> </a:t>
            </a:r>
            <a:r>
              <a:rPr lang="es-ES" dirty="0" err="1"/>
              <a:t>Modeling</a:t>
            </a:r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El objetivo es buscar términos que sean capaces de caracterizar un número de clústeres previamente </a:t>
            </a:r>
            <a:r>
              <a:rPr lang="es-ES" dirty="0" err="1"/>
              <a:t>pre-seleccionado</a:t>
            </a:r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La selección y la definición de los clústeres se harán por medio de elementos como la frecuencia de aparición de los términos y su “rareza”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En esta técnica no intervienen ideas semánticas. Estas ideas se podrían incorporar en el caso de lenguajes artificiales como el Esperanto</a:t>
            </a:r>
          </a:p>
          <a:p>
            <a:pPr marL="0" indent="0" algn="just">
              <a:buNone/>
            </a:pPr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ENTRENAMIENTO NO SUPERVISADO</a:t>
            </a:r>
          </a:p>
        </p:txBody>
      </p:sp>
    </p:spTree>
    <p:extLst>
      <p:ext uri="{BB962C8B-B14F-4D97-AF65-F5344CB8AC3E}">
        <p14:creationId xmlns:p14="http://schemas.microsoft.com/office/powerpoint/2010/main" val="1338567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Y MACHINE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Es muy intuitivo asignar importancia a los términos en orden a su abundancia, pero no siempre esta idea es correcta. En este sentido surge el concepto </a:t>
            </a:r>
            <a:r>
              <a:rPr lang="es-ES" dirty="0" err="1"/>
              <a:t>idf</a:t>
            </a:r>
            <a:r>
              <a:rPr lang="es-ES" dirty="0"/>
              <a:t> que tiene a asignar importancia en función de la frecuencia-inversa de aparición de un término en un documento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Ejemplo 14: Análisis de un texto por </a:t>
            </a:r>
            <a:r>
              <a:rPr lang="es-ES" dirty="0" err="1"/>
              <a:t>tf-idf</a:t>
            </a:r>
            <a:r>
              <a:rPr lang="es-ES" dirty="0"/>
              <a:t>. Extraído de Libro 2 (Inicio en </a:t>
            </a:r>
            <a:r>
              <a:rPr lang="es-ES" dirty="0" err="1"/>
              <a:t>pag</a:t>
            </a:r>
            <a:r>
              <a:rPr lang="es-ES" dirty="0"/>
              <a:t> 41)</a:t>
            </a:r>
          </a:p>
          <a:p>
            <a:pPr algn="just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ENTRENAMIENTO NO SUPERVISADO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F4F52A-FED8-4AD7-9B2A-763E1D300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02" y="3454717"/>
            <a:ext cx="2962275" cy="61912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2514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Y MACHINE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 err="1"/>
              <a:t>Latent</a:t>
            </a:r>
            <a:r>
              <a:rPr lang="es-ES" dirty="0"/>
              <a:t> Dirichlet </a:t>
            </a:r>
            <a:r>
              <a:rPr lang="es-ES" dirty="0" err="1"/>
              <a:t>Allocation</a:t>
            </a:r>
            <a:r>
              <a:rPr lang="es-ES" dirty="0"/>
              <a:t> (LDA): es el algoritmo base para el </a:t>
            </a:r>
            <a:r>
              <a:rPr lang="es-ES" dirty="0" err="1"/>
              <a:t>topic</a:t>
            </a:r>
            <a:r>
              <a:rPr lang="es-ES" dirty="0"/>
              <a:t> </a:t>
            </a:r>
            <a:r>
              <a:rPr lang="es-ES" dirty="0" err="1"/>
              <a:t>modeling</a:t>
            </a:r>
            <a:r>
              <a:rPr lang="es-ES" dirty="0"/>
              <a:t>:</a:t>
            </a:r>
          </a:p>
          <a:p>
            <a:pPr algn="just"/>
            <a:endParaRPr lang="es-ES" dirty="0"/>
          </a:p>
          <a:p>
            <a:pPr lvl="1" algn="just"/>
            <a:r>
              <a:rPr lang="es-ES" dirty="0"/>
              <a:t>Cada documento es una mezcla de </a:t>
            </a:r>
            <a:r>
              <a:rPr lang="es-ES" dirty="0" err="1"/>
              <a:t>topics</a:t>
            </a:r>
            <a:endParaRPr lang="es-ES" dirty="0"/>
          </a:p>
          <a:p>
            <a:pPr lvl="1" algn="just"/>
            <a:r>
              <a:rPr lang="es-ES" dirty="0"/>
              <a:t>Cada </a:t>
            </a:r>
            <a:r>
              <a:rPr lang="es-ES" dirty="0" err="1"/>
              <a:t>topic</a:t>
            </a:r>
            <a:r>
              <a:rPr lang="es-ES" dirty="0"/>
              <a:t> una mezcla de palabras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Ejemplo 15: </a:t>
            </a:r>
            <a:r>
              <a:rPr lang="es-ES" dirty="0" err="1"/>
              <a:t>Topic</a:t>
            </a:r>
            <a:r>
              <a:rPr lang="es-ES" dirty="0"/>
              <a:t> </a:t>
            </a:r>
            <a:r>
              <a:rPr lang="es-ES" dirty="0" err="1"/>
              <a:t>Modeling</a:t>
            </a:r>
            <a:r>
              <a:rPr lang="es-ES" dirty="0"/>
              <a:t>. Extraído de Libro 2 (Inicio en </a:t>
            </a:r>
            <a:r>
              <a:rPr lang="es-ES" dirty="0" err="1"/>
              <a:t>pag</a:t>
            </a:r>
            <a:r>
              <a:rPr lang="es-ES" dirty="0"/>
              <a:t> 103)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ENTRENAMIENTO NO SUPERVISADO</a:t>
            </a:r>
          </a:p>
        </p:txBody>
      </p:sp>
    </p:spTree>
    <p:extLst>
      <p:ext uri="{BB962C8B-B14F-4D97-AF65-F5344CB8AC3E}">
        <p14:creationId xmlns:p14="http://schemas.microsoft.com/office/powerpoint/2010/main" val="1257583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TEXT MINING CON R: INTRODUCCIÓN</a:t>
            </a:r>
          </a:p>
          <a:p>
            <a:endParaRPr lang="es-ES" dirty="0"/>
          </a:p>
          <a:p>
            <a:r>
              <a:rPr lang="es-ES" dirty="0"/>
              <a:t>TEXT MINING EN ESPERANTO: VENTAJAS DE LOS LENGUAJES ARTIFICIALES</a:t>
            </a:r>
          </a:p>
          <a:p>
            <a:endParaRPr lang="es-ES" dirty="0"/>
          </a:p>
          <a:p>
            <a:r>
              <a:rPr lang="es-ES" dirty="0"/>
              <a:t>TEXT MINING Y MACHINE LEARNING</a:t>
            </a:r>
          </a:p>
          <a:p>
            <a:endParaRPr lang="es-ES" dirty="0"/>
          </a:p>
          <a:p>
            <a:r>
              <a:rPr lang="es-ES" b="1" dirty="0"/>
              <a:t>APLICACIONES EMPRESARIALES EN ENTORNO SHINY</a:t>
            </a:r>
          </a:p>
          <a:p>
            <a:endParaRPr lang="es-ES" dirty="0"/>
          </a:p>
          <a:p>
            <a:r>
              <a:rPr lang="es-ES" dirty="0"/>
              <a:t>CONCLUSIONES Y AMPLIACIONES</a:t>
            </a:r>
          </a:p>
        </p:txBody>
      </p:sp>
    </p:spTree>
    <p:extLst>
      <p:ext uri="{BB962C8B-B14F-4D97-AF65-F5344CB8AC3E}">
        <p14:creationId xmlns:p14="http://schemas.microsoft.com/office/powerpoint/2010/main" val="1383073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CON R: INTRODUCCÍON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/>
              <a:t>En esta parte se hace una presentación de parte de las librerías y técnicas más habituales de lo que se conoce como Text </a:t>
            </a:r>
            <a:r>
              <a:rPr lang="es-ES" dirty="0" err="1"/>
              <a:t>Mining</a:t>
            </a:r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El enfoque que se desarrolla aquí se basa fundamentalmente en la rama conocida como “Bolsas de Palabras”, no se atiende al campo de “Análisis Semántico” que resulta más complejo y sería una evolución de lo aquí desarrollado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Los ejemplos desarrollados son adaptaciones de 2 libros fundamentalmente:</a:t>
            </a:r>
          </a:p>
        </p:txBody>
      </p:sp>
    </p:spTree>
    <p:extLst>
      <p:ext uri="{BB962C8B-B14F-4D97-AF65-F5344CB8AC3E}">
        <p14:creationId xmlns:p14="http://schemas.microsoft.com/office/powerpoint/2010/main" val="4119977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EMPRESARIALES EN ENTORNO SHINY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Un elemento de R-Studio para ofrecer resultados web haciendo uso del motor R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marL="0" indent="0" algn="just">
              <a:buNone/>
            </a:pPr>
            <a:endParaRPr lang="es-ES" dirty="0"/>
          </a:p>
          <a:p>
            <a:pPr algn="just"/>
            <a:r>
              <a:rPr lang="es-ES" dirty="0"/>
              <a:t>Elementos básico de un aplicativo </a:t>
            </a:r>
            <a:r>
              <a:rPr lang="es-ES" dirty="0" err="1"/>
              <a:t>shiny</a:t>
            </a:r>
            <a:endParaRPr lang="es-ES" dirty="0"/>
          </a:p>
          <a:p>
            <a:pPr algn="just"/>
            <a:endParaRPr lang="en-U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0D9DB07-AAC2-40FC-ACE4-894E05391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46" y="2883495"/>
            <a:ext cx="5304254" cy="184460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8D0672D-5C9A-40F3-8AC3-A7CBB2B57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45" y="5287347"/>
            <a:ext cx="7222183" cy="97566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861AF0B-4095-47A6-955F-2DBA614E6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582" y="5287347"/>
            <a:ext cx="3136900" cy="9779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0844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EMPRESARIALES EN ENTORNO SHINY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Ejemplo </a:t>
            </a:r>
            <a:r>
              <a:rPr lang="es-ES" dirty="0" err="1"/>
              <a:t>Shiny</a:t>
            </a:r>
            <a:r>
              <a:rPr lang="es-ES" dirty="0"/>
              <a:t> 1: Modificación básica de los elementos de un </a:t>
            </a:r>
            <a:r>
              <a:rPr lang="es-ES" dirty="0" err="1"/>
              <a:t>shiny</a:t>
            </a:r>
            <a:endParaRPr lang="es-ES" dirty="0"/>
          </a:p>
          <a:p>
            <a:pPr algn="just"/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5107795-72A5-46D7-BC06-3E7134657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7" y="5050803"/>
            <a:ext cx="5884985" cy="159879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610F4BA-7044-4B09-BFF7-B2208EFE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01" y="2645963"/>
            <a:ext cx="8596668" cy="22380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35618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EMPRESARIALES EN ENTORNO SHINY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Implementación de modelos Machine </a:t>
            </a:r>
            <a:r>
              <a:rPr lang="es-ES" dirty="0" err="1"/>
              <a:t>Learning</a:t>
            </a:r>
            <a:r>
              <a:rPr lang="es-ES" dirty="0"/>
              <a:t> a través de </a:t>
            </a:r>
            <a:r>
              <a:rPr lang="es-ES" dirty="0" err="1"/>
              <a:t>Shiny</a:t>
            </a:r>
            <a:r>
              <a:rPr lang="es-ES" dirty="0"/>
              <a:t> para reconocimiento de Texto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Problema de Negocio: Replicar un árbol de clasificación realizado por humanos</a:t>
            </a:r>
          </a:p>
          <a:p>
            <a:pPr algn="just"/>
            <a:endParaRPr lang="es-ES" dirty="0"/>
          </a:p>
          <a:p>
            <a:pPr lvl="1" algn="just"/>
            <a:r>
              <a:rPr lang="es-ES" dirty="0"/>
              <a:t>Un humano lee o escucha un mensaje de un usuario y lo clasifica en una categoría</a:t>
            </a:r>
          </a:p>
          <a:p>
            <a:pPr lvl="1" algn="just"/>
            <a:r>
              <a:rPr lang="es-ES" dirty="0"/>
              <a:t>Existen varios nivel de clasificación categóricos de tipo “vertical” y horizontal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El grupo de personas sólo pueden clasificar un bajísimo porcentaje de los mensajes que llegan a lo largo de un mes, se necesita una máquina para clasificar el resto y que </a:t>
            </a:r>
            <a:r>
              <a:rPr lang="es-ES" dirty="0" err="1"/>
              <a:t>són</a:t>
            </a:r>
            <a:r>
              <a:rPr lang="es-ES" dirty="0"/>
              <a:t> más del 95%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9959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EMPRESARIALES EN ENTORNO SHINY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Se quiere trata problemas como el siguiente: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31C778-317C-4F90-8D14-6E9E4CC28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786063"/>
            <a:ext cx="8239125" cy="741668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9F7B5AA-A7C1-4DCB-A27C-DA462919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717777"/>
            <a:ext cx="3619093" cy="2961076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743289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EMPRESARIALES EN ENTORNO SHINY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3385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Dos tipos de problemas: No supervisados y Supervisados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En origen cabe elaborar árboles de clasificación de mensajes desde un punto de vista no Supervisado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5821D4F6-BFE0-4A38-AE22-CFD626A0B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021161"/>
              </p:ext>
            </p:extLst>
          </p:nvPr>
        </p:nvGraphicFramePr>
        <p:xfrm>
          <a:off x="840225" y="3677245"/>
          <a:ext cx="6732427" cy="14801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8306">
                  <a:extLst>
                    <a:ext uri="{9D8B030D-6E8A-4147-A177-3AD203B41FA5}">
                      <a16:colId xmlns:a16="http://schemas.microsoft.com/office/drawing/2014/main" val="2552919637"/>
                    </a:ext>
                  </a:extLst>
                </a:gridCol>
                <a:gridCol w="989567">
                  <a:extLst>
                    <a:ext uri="{9D8B030D-6E8A-4147-A177-3AD203B41FA5}">
                      <a16:colId xmlns:a16="http://schemas.microsoft.com/office/drawing/2014/main" val="1567689357"/>
                    </a:ext>
                  </a:extLst>
                </a:gridCol>
                <a:gridCol w="1135910">
                  <a:extLst>
                    <a:ext uri="{9D8B030D-6E8A-4147-A177-3AD203B41FA5}">
                      <a16:colId xmlns:a16="http://schemas.microsoft.com/office/drawing/2014/main" val="1404215831"/>
                    </a:ext>
                  </a:extLst>
                </a:gridCol>
                <a:gridCol w="1145220">
                  <a:extLst>
                    <a:ext uri="{9D8B030D-6E8A-4147-A177-3AD203B41FA5}">
                      <a16:colId xmlns:a16="http://schemas.microsoft.com/office/drawing/2014/main" val="3275239190"/>
                    </a:ext>
                  </a:extLst>
                </a:gridCol>
                <a:gridCol w="1396610">
                  <a:extLst>
                    <a:ext uri="{9D8B030D-6E8A-4147-A177-3AD203B41FA5}">
                      <a16:colId xmlns:a16="http://schemas.microsoft.com/office/drawing/2014/main" val="3508082981"/>
                    </a:ext>
                  </a:extLst>
                </a:gridCol>
                <a:gridCol w="1086814">
                  <a:extLst>
                    <a:ext uri="{9D8B030D-6E8A-4147-A177-3AD203B41FA5}">
                      <a16:colId xmlns:a16="http://schemas.microsoft.com/office/drawing/2014/main" val="1597644905"/>
                    </a:ext>
                  </a:extLst>
                </a:gridCol>
              </a:tblGrid>
              <a:tr h="2924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Num_registros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Incluye_tipocaso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Incluye_categoria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Incluye_subcategoria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Incluye_alguna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6948648"/>
                  </a:ext>
                </a:extLst>
              </a:tr>
              <a:tr h="14141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CONSULTAS 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Xxxxxxx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Yyyyy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Yyyy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Yyyy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Yyyy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5622551"/>
                  </a:ext>
                </a:extLst>
              </a:tr>
              <a:tr h="14141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SOLICITUDES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Xxxxxxx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Yyyy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Yyyy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Yyyy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Yyyy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3022416"/>
                  </a:ext>
                </a:extLst>
              </a:tr>
              <a:tr h="14141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INFORMACION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Xxxxxxx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21.29%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11.8%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25.94%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48.00%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5604395"/>
                  </a:ext>
                </a:extLst>
              </a:tr>
              <a:tr h="14141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INCIDENCIAS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Xxxxxxx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19.31%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20.17%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49.59%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64.47%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1091984"/>
                  </a:ext>
                </a:extLst>
              </a:tr>
              <a:tr h="14141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RETENCION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Xxxxxxx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Yyyy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Yyyy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Yyyy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Yyyy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6863641"/>
                  </a:ext>
                </a:extLst>
              </a:tr>
              <a:tr h="14141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RECLAMACION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Xxxxxxx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Yyyy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Yyyy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Yyyy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Yyyy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3754646"/>
                  </a:ext>
                </a:extLst>
              </a:tr>
              <a:tr h="14141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ANOMALIA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Xxxxxxx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0.152%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29.39%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25.79%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45.32%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5428664"/>
                  </a:ext>
                </a:extLst>
              </a:tr>
              <a:tr h="14141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COMERCIAL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Xxxxxxx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0.26%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46.01%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19.02%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56.51%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2783045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4A17C72E-8E56-48EA-A7AB-34A11FD4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77" y="5176492"/>
            <a:ext cx="47815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90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EMPRESARIALES EN ENTORNO SHINY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Una vez seleccionados una serie de </a:t>
            </a:r>
            <a:r>
              <a:rPr lang="es-ES" dirty="0" err="1"/>
              <a:t>topics</a:t>
            </a:r>
            <a:r>
              <a:rPr lang="es-ES" dirty="0"/>
              <a:t>, hay que encontrar los términos que los caracterizan pero que a la vez los diferencia de otros </a:t>
            </a:r>
            <a:r>
              <a:rPr lang="es-ES" dirty="0" err="1"/>
              <a:t>topics</a:t>
            </a:r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Procesos de búsqueda manual y de prueba y error pueden conducirnos en un tiempo razonable a la construcción de un árbol no supervisado que deberá ser ajustado conforme llegue nueva información de la realidad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448CA17-2197-48FC-AB6D-456269BD4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634" y="2819400"/>
            <a:ext cx="5513916" cy="2735043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3617336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EMPRESARIALES EN ENTORNO SHINY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1BFF850F-CB2E-4249-9F3A-9553F9DFE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850571"/>
            <a:ext cx="8738809" cy="4844143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endParaRPr lang="es-ES_tradnl" b="1" dirty="0"/>
          </a:p>
          <a:p>
            <a:pPr marL="0" indent="0">
              <a:spcBef>
                <a:spcPts val="400"/>
              </a:spcBef>
              <a:buNone/>
            </a:pPr>
            <a:r>
              <a:rPr lang="es-ES_tradnl" b="1" dirty="0"/>
              <a:t>LEYES HEURÍSTICAS DEL PROYECTO</a:t>
            </a:r>
            <a:r>
              <a:rPr lang="es-ES_tradnl" dirty="0"/>
              <a:t>:</a:t>
            </a:r>
          </a:p>
          <a:p>
            <a:pPr marL="0" indent="0">
              <a:spcBef>
                <a:spcPts val="400"/>
              </a:spcBef>
              <a:buNone/>
            </a:pPr>
            <a:endParaRPr lang="es-ES_tradnl" dirty="0"/>
          </a:p>
          <a:p>
            <a:pPr algn="just">
              <a:spcBef>
                <a:spcPts val="400"/>
              </a:spcBef>
            </a:pPr>
            <a:r>
              <a:rPr lang="es-ES_tradnl" sz="1600" u="sng" dirty="0"/>
              <a:t>Ley de </a:t>
            </a:r>
            <a:r>
              <a:rPr lang="es-ES_tradnl" sz="1600" u="sng" dirty="0" err="1"/>
              <a:t>Zipf</a:t>
            </a:r>
            <a:r>
              <a:rPr lang="es-ES_tradnl" sz="1600" u="sng" dirty="0"/>
              <a:t> </a:t>
            </a:r>
            <a:r>
              <a:rPr lang="es-ES_tradnl" sz="1600" dirty="0"/>
              <a:t>(“Bag of </a:t>
            </a:r>
            <a:r>
              <a:rPr lang="es-ES_tradnl" sz="1600" dirty="0" err="1"/>
              <a:t>Words</a:t>
            </a:r>
            <a:r>
              <a:rPr lang="es-ES_tradnl" sz="1600" dirty="0"/>
              <a:t>”). Número limitado de palabras las transcripciones</a:t>
            </a:r>
          </a:p>
          <a:p>
            <a:pPr marL="0" indent="0" algn="just">
              <a:spcBef>
                <a:spcPts val="400"/>
              </a:spcBef>
              <a:buNone/>
            </a:pPr>
            <a:endParaRPr lang="es-ES_tradnl" sz="1600" dirty="0"/>
          </a:p>
          <a:p>
            <a:pPr algn="just">
              <a:spcBef>
                <a:spcPts val="400"/>
              </a:spcBef>
            </a:pPr>
            <a:r>
              <a:rPr lang="es-ES_tradnl" sz="1600" dirty="0"/>
              <a:t>Se aplican técnicas heurísticas de corte no supervisado para:</a:t>
            </a:r>
          </a:p>
          <a:p>
            <a:pPr algn="just">
              <a:spcBef>
                <a:spcPts val="400"/>
              </a:spcBef>
            </a:pPr>
            <a:endParaRPr lang="es-ES_tradnl" sz="1600" dirty="0"/>
          </a:p>
          <a:p>
            <a:pPr lvl="1" algn="just">
              <a:spcBef>
                <a:spcPts val="400"/>
              </a:spcBef>
            </a:pPr>
            <a:r>
              <a:rPr lang="es-ES_tradnl" sz="1200" dirty="0"/>
              <a:t>Encontrar abundancia de términos</a:t>
            </a:r>
          </a:p>
          <a:p>
            <a:pPr lvl="1" algn="just">
              <a:spcBef>
                <a:spcPts val="400"/>
              </a:spcBef>
            </a:pPr>
            <a:r>
              <a:rPr lang="es-ES_tradnl" sz="1200" dirty="0"/>
              <a:t>Encontrar términos discriminantes </a:t>
            </a:r>
            <a:r>
              <a:rPr lang="es-ES_tradnl" sz="1200" dirty="0" err="1"/>
              <a:t>tf-ilf</a:t>
            </a:r>
            <a:r>
              <a:rPr lang="es-ES_tradnl" sz="1200" dirty="0"/>
              <a:t> y LDA</a:t>
            </a:r>
          </a:p>
          <a:p>
            <a:pPr lvl="1" algn="just">
              <a:spcBef>
                <a:spcPts val="400"/>
              </a:spcBef>
            </a:pPr>
            <a:r>
              <a:rPr lang="es-ES_tradnl" sz="1200" dirty="0"/>
              <a:t>Aplicación de </a:t>
            </a:r>
            <a:r>
              <a:rPr lang="es-ES_tradnl" sz="1200" dirty="0" err="1"/>
              <a:t>Topic</a:t>
            </a:r>
            <a:r>
              <a:rPr lang="es-ES_tradnl" sz="1200" dirty="0"/>
              <a:t> </a:t>
            </a:r>
            <a:r>
              <a:rPr lang="es-ES_tradnl" sz="1200" dirty="0" err="1"/>
              <a:t>Modeling</a:t>
            </a:r>
            <a:r>
              <a:rPr lang="es-ES_tradnl" sz="1200" dirty="0"/>
              <a:t> y otras técnicas de </a:t>
            </a:r>
            <a:r>
              <a:rPr lang="es-ES_tradnl" sz="1200" dirty="0" err="1"/>
              <a:t>clustering</a:t>
            </a:r>
            <a:endParaRPr lang="es-ES_tradnl" sz="1200" dirty="0"/>
          </a:p>
          <a:p>
            <a:pPr lvl="1" algn="just">
              <a:spcBef>
                <a:spcPts val="400"/>
              </a:spcBef>
            </a:pPr>
            <a:endParaRPr lang="es-ES_tradnl" sz="900" dirty="0"/>
          </a:p>
          <a:p>
            <a:pPr marL="0" indent="0">
              <a:spcBef>
                <a:spcPts val="400"/>
              </a:spcBef>
              <a:buNone/>
            </a:pPr>
            <a:endParaRPr lang="es-ES_tradnl" sz="1100" b="1" dirty="0"/>
          </a:p>
          <a:p>
            <a:pPr marL="0" indent="0">
              <a:spcBef>
                <a:spcPts val="400"/>
              </a:spcBef>
              <a:buNone/>
            </a:pPr>
            <a:r>
              <a:rPr lang="es-ES_tradnl" b="1" dirty="0"/>
              <a:t>PLANTEAMIENTO. NIVELES DE CLASIFICACIÓN:</a:t>
            </a:r>
          </a:p>
          <a:p>
            <a:pPr marL="0" indent="0">
              <a:spcBef>
                <a:spcPts val="400"/>
              </a:spcBef>
              <a:buNone/>
            </a:pPr>
            <a:endParaRPr lang="es-ES_tradnl" sz="1100" b="1" dirty="0"/>
          </a:p>
          <a:p>
            <a:pPr algn="just">
              <a:spcBef>
                <a:spcPts val="400"/>
              </a:spcBef>
            </a:pPr>
            <a:r>
              <a:rPr lang="es-ES_tradnl" sz="1600" dirty="0"/>
              <a:t>Se plantean 3 niveles de clasificación en los árboles generados</a:t>
            </a:r>
          </a:p>
          <a:p>
            <a:pPr algn="just">
              <a:spcBef>
                <a:spcPts val="400"/>
              </a:spcBef>
            </a:pPr>
            <a:r>
              <a:rPr lang="es-ES_tradnl" sz="1600" dirty="0"/>
              <a:t>Los primeros niveles se pueden identificar con departamentos de negocio</a:t>
            </a:r>
          </a:p>
          <a:p>
            <a:pPr algn="just">
              <a:spcBef>
                <a:spcPts val="400"/>
              </a:spcBef>
            </a:pPr>
            <a:r>
              <a:rPr lang="es-ES_tradnl" sz="1600" dirty="0"/>
              <a:t>El resto de niveles definen unidades de atención o resolución de problemas</a:t>
            </a:r>
          </a:p>
        </p:txBody>
      </p:sp>
    </p:spTree>
    <p:extLst>
      <p:ext uri="{BB962C8B-B14F-4D97-AF65-F5344CB8AC3E}">
        <p14:creationId xmlns:p14="http://schemas.microsoft.com/office/powerpoint/2010/main" val="3784347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EMPRESARIALES EN ENTORNO SHINY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B31F10C-6196-44BF-B7A3-D54F3DC23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94" y="1930400"/>
            <a:ext cx="5298506" cy="326929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270E03C-FF13-4B74-B448-9DEE4B8D3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94" y="5710865"/>
            <a:ext cx="4600575" cy="80962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1404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EMPRESARIALES EN ENTORNO SHINY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Se vuelve al Problema de Negocio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Problema de Negocio: Replicar un árbol de clasificación realizado por humanos</a:t>
            </a:r>
          </a:p>
          <a:p>
            <a:pPr algn="just"/>
            <a:endParaRPr lang="es-ES" dirty="0"/>
          </a:p>
          <a:p>
            <a:pPr lvl="1" algn="just"/>
            <a:r>
              <a:rPr lang="es-ES" dirty="0"/>
              <a:t>Un humano lee o escucha un mensaje de un usuario y lo clasifica en una categoría</a:t>
            </a:r>
          </a:p>
          <a:p>
            <a:pPr lvl="1" algn="just"/>
            <a:r>
              <a:rPr lang="es-ES" dirty="0"/>
              <a:t>Existen varios nivel de clasificación categóricos de tipo “vertical” y horizontal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3100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EMPRESARIALES EN ENTORNO SHINY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En los árboles supervisados se necesita una muestra de comentarios suficientemente grande y etiquetados de modo adecuado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Los modelos a utilizar en esta aplicación son los que ya se han visto de ML la particularidad está en:</a:t>
            </a:r>
          </a:p>
          <a:p>
            <a:pPr algn="just"/>
            <a:endParaRPr lang="es-ES" dirty="0"/>
          </a:p>
          <a:p>
            <a:pPr lvl="1" algn="just"/>
            <a:r>
              <a:rPr lang="es-ES" dirty="0"/>
              <a:t>Las palabras simples o n-</a:t>
            </a:r>
            <a:r>
              <a:rPr lang="es-ES" dirty="0" err="1"/>
              <a:t>grams</a:t>
            </a:r>
            <a:r>
              <a:rPr lang="es-ES" dirty="0"/>
              <a:t> son las variables explicativas de los modelos </a:t>
            </a:r>
          </a:p>
          <a:p>
            <a:pPr lvl="1" algn="just"/>
            <a:r>
              <a:rPr lang="es-ES" dirty="0"/>
              <a:t>Las posibles salidas de los niveles horizontales del árbol es la variable explicada</a:t>
            </a:r>
          </a:p>
          <a:p>
            <a:pPr lvl="1" algn="just"/>
            <a:r>
              <a:rPr lang="es-ES" dirty="0"/>
              <a:t>Se trata pues de modelos </a:t>
            </a:r>
            <a:r>
              <a:rPr lang="es-ES" dirty="0" err="1"/>
              <a:t>multicategóricos</a:t>
            </a:r>
            <a:r>
              <a:rPr lang="es-ES" dirty="0"/>
              <a:t>, por lo general de más de 2 categorías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371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CON R: INTRODUCCÍON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424E2B-58D4-4C80-AA15-3FBBFAF6B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67" y="1438030"/>
            <a:ext cx="3238616" cy="490282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CCF8F72-E58C-411F-B8AD-DEA51C80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925" y="1438030"/>
            <a:ext cx="3390075" cy="49028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8F8E11E-D3BC-4306-96A3-C772F18B60B3}"/>
              </a:ext>
            </a:extLst>
          </p:cNvPr>
          <p:cNvSpPr txBox="1"/>
          <p:nvPr/>
        </p:nvSpPr>
        <p:spPr>
          <a:xfrm>
            <a:off x="1039167" y="6353175"/>
            <a:ext cx="154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Libro 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7C044B-5443-46DF-8A8D-2B1F3EFC9AC4}"/>
              </a:ext>
            </a:extLst>
          </p:cNvPr>
          <p:cNvSpPr txBox="1"/>
          <p:nvPr/>
        </p:nvSpPr>
        <p:spPr>
          <a:xfrm>
            <a:off x="6192192" y="6353175"/>
            <a:ext cx="154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Libro 2</a:t>
            </a:r>
          </a:p>
        </p:txBody>
      </p:sp>
    </p:spTree>
    <p:extLst>
      <p:ext uri="{BB962C8B-B14F-4D97-AF65-F5344CB8AC3E}">
        <p14:creationId xmlns:p14="http://schemas.microsoft.com/office/powerpoint/2010/main" val="3546240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EMPRESARIALES EN ENTORNO SHINY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Dos modos de crear y construir un árbol supervisado:</a:t>
            </a:r>
          </a:p>
          <a:p>
            <a:pPr algn="just"/>
            <a:endParaRPr lang="es-ES" dirty="0"/>
          </a:p>
          <a:p>
            <a:pPr lvl="1" algn="just"/>
            <a:r>
              <a:rPr lang="es-ES" dirty="0"/>
              <a:t>De modo directo tratando de predecir la rama final del árbol (1)</a:t>
            </a:r>
          </a:p>
          <a:p>
            <a:pPr lvl="1" algn="just"/>
            <a:r>
              <a:rPr lang="es-ES" dirty="0"/>
              <a:t>En cascada prediciendo las ramas por sub-árbol (2)</a:t>
            </a:r>
          </a:p>
          <a:p>
            <a:pPr lvl="1" algn="just"/>
            <a:endParaRPr lang="es-ES" dirty="0"/>
          </a:p>
          <a:p>
            <a:pPr algn="just"/>
            <a:r>
              <a:rPr lang="es-ES" dirty="0"/>
              <a:t>Hay ventajas e inconvenientes en la elección de cada una de las estrategias:</a:t>
            </a:r>
          </a:p>
          <a:p>
            <a:pPr algn="just"/>
            <a:endParaRPr lang="es-ES" dirty="0"/>
          </a:p>
          <a:p>
            <a:pPr lvl="1" algn="just"/>
            <a:r>
              <a:rPr lang="es-ES" dirty="0"/>
              <a:t>En (1) el riesgo de </a:t>
            </a:r>
            <a:r>
              <a:rPr lang="es-ES" dirty="0" err="1"/>
              <a:t>sobre-ajuste</a:t>
            </a:r>
            <a:r>
              <a:rPr lang="es-ES" dirty="0"/>
              <a:t> puede ser muy alto pero hay un único modelo</a:t>
            </a:r>
          </a:p>
          <a:p>
            <a:pPr lvl="1" algn="just"/>
            <a:r>
              <a:rPr lang="es-ES" dirty="0"/>
              <a:t>En (2) los modelos se construyen adaptándose cada uno a sus datos pero pude dar lugar a complicadas puestas en producción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2300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EMPRESARIALES EN ENTORNO SHINY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7EC37BD-B7EC-408A-86D5-BAFD53C52B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8" y="2306979"/>
            <a:ext cx="2704728" cy="12098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4847493-4268-4875-A61C-2CEBAAC52A9C}"/>
              </a:ext>
            </a:extLst>
          </p:cNvPr>
          <p:cNvSpPr txBox="1"/>
          <p:nvPr/>
        </p:nvSpPr>
        <p:spPr>
          <a:xfrm>
            <a:off x="401497" y="3813504"/>
            <a:ext cx="3271609" cy="223907"/>
          </a:xfrm>
          <a:prstGeom prst="rect">
            <a:avLst/>
          </a:prstGeom>
          <a:solidFill>
            <a:srgbClr val="46C76C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95000"/>
              </a:lnSpc>
              <a:spcBef>
                <a:spcPts val="400"/>
              </a:spcBef>
            </a:pPr>
            <a:r>
              <a:rPr lang="es-ES" sz="900" dirty="0">
                <a:solidFill>
                  <a:schemeClr val="bg1"/>
                </a:solidFill>
              </a:rPr>
              <a:t>Entrenamiento del modelo con muchos comentarios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77A97EB-C733-4393-9507-7C9EFBEADB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66" y="2448999"/>
            <a:ext cx="5451990" cy="936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CA0E2BF-BB63-4D88-BA76-5667E71AAF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7" y="4136562"/>
            <a:ext cx="3271610" cy="4431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31BD42E-058E-40D7-A192-1864BA7A75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603" y="4237707"/>
            <a:ext cx="4039695" cy="3160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5C105F6-2273-49A7-87C4-44AFF3015F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97" y="5477523"/>
            <a:ext cx="8461512" cy="6790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15EC295-09AE-4B4B-B8F4-ED821CB24D13}"/>
              </a:ext>
            </a:extLst>
          </p:cNvPr>
          <p:cNvSpPr txBox="1"/>
          <p:nvPr/>
        </p:nvSpPr>
        <p:spPr>
          <a:xfrm>
            <a:off x="5090604" y="3813504"/>
            <a:ext cx="3587677" cy="355482"/>
          </a:xfrm>
          <a:prstGeom prst="rect">
            <a:avLst/>
          </a:prstGeom>
          <a:solidFill>
            <a:srgbClr val="46C76C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95000"/>
              </a:lnSpc>
              <a:spcBef>
                <a:spcPts val="400"/>
              </a:spcBef>
            </a:pPr>
            <a:r>
              <a:rPr lang="es-ES" sz="900" dirty="0">
                <a:solidFill>
                  <a:schemeClr val="bg1"/>
                </a:solidFill>
              </a:rPr>
              <a:t>Se entrena con un modelo de tipo: Logístico, </a:t>
            </a:r>
            <a:r>
              <a:rPr lang="es-ES" sz="900" dirty="0" err="1">
                <a:solidFill>
                  <a:schemeClr val="bg1"/>
                </a:solidFill>
              </a:rPr>
              <a:t>Random</a:t>
            </a:r>
            <a:r>
              <a:rPr lang="es-ES" sz="900" dirty="0">
                <a:solidFill>
                  <a:schemeClr val="bg1"/>
                </a:solidFill>
              </a:rPr>
              <a:t> Forest o </a:t>
            </a:r>
            <a:r>
              <a:rPr lang="es-ES" sz="900" dirty="0" err="1">
                <a:solidFill>
                  <a:schemeClr val="bg1"/>
                </a:solidFill>
              </a:rPr>
              <a:t>Gradient</a:t>
            </a:r>
            <a:r>
              <a:rPr lang="es-ES" sz="900" dirty="0">
                <a:solidFill>
                  <a:schemeClr val="bg1"/>
                </a:solidFill>
              </a:rPr>
              <a:t> </a:t>
            </a:r>
            <a:r>
              <a:rPr lang="es-ES" sz="900" dirty="0" err="1">
                <a:solidFill>
                  <a:schemeClr val="bg1"/>
                </a:solidFill>
              </a:rPr>
              <a:t>Boosting</a:t>
            </a:r>
            <a:r>
              <a:rPr lang="es-ES" sz="900" dirty="0">
                <a:solidFill>
                  <a:schemeClr val="bg1"/>
                </a:solidFill>
              </a:rPr>
              <a:t> como se observa aquí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80D1CFB-5C2B-4E42-A9DA-B80D5BC3DF02}"/>
              </a:ext>
            </a:extLst>
          </p:cNvPr>
          <p:cNvSpPr txBox="1"/>
          <p:nvPr/>
        </p:nvSpPr>
        <p:spPr>
          <a:xfrm>
            <a:off x="8721566" y="2365220"/>
            <a:ext cx="2004617" cy="1064650"/>
          </a:xfrm>
          <a:prstGeom prst="rect">
            <a:avLst/>
          </a:prstGeom>
          <a:solidFill>
            <a:srgbClr val="46C76C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95000"/>
              </a:lnSpc>
              <a:spcBef>
                <a:spcPts val="400"/>
              </a:spcBef>
            </a:pPr>
            <a:r>
              <a:rPr lang="es-ES" sz="900" dirty="0">
                <a:solidFill>
                  <a:schemeClr val="bg1"/>
                </a:solidFill>
              </a:rPr>
              <a:t>En este caso, las variables explicativas del modelo son cada una de las palabras clave de la rama 1 identificadas.</a:t>
            </a:r>
          </a:p>
          <a:p>
            <a:pPr algn="just">
              <a:lnSpc>
                <a:spcPct val="95000"/>
              </a:lnSpc>
              <a:spcBef>
                <a:spcPts val="400"/>
              </a:spcBef>
            </a:pPr>
            <a:r>
              <a:rPr lang="es-ES" sz="900" b="1" dirty="0" err="1">
                <a:solidFill>
                  <a:schemeClr val="bg1"/>
                </a:solidFill>
              </a:rPr>
              <a:t>Model</a:t>
            </a:r>
            <a:r>
              <a:rPr lang="es-ES" sz="900" b="1" dirty="0">
                <a:solidFill>
                  <a:schemeClr val="bg1"/>
                </a:solidFill>
              </a:rPr>
              <a:t> </a:t>
            </a:r>
            <a:r>
              <a:rPr lang="es-ES" sz="900" b="1" dirty="0" err="1">
                <a:solidFill>
                  <a:schemeClr val="bg1"/>
                </a:solidFill>
              </a:rPr>
              <a:t>Flexibility</a:t>
            </a:r>
            <a:r>
              <a:rPr lang="es-ES" sz="900" b="1" dirty="0">
                <a:solidFill>
                  <a:schemeClr val="bg1"/>
                </a:solidFill>
              </a:rPr>
              <a:t>:</a:t>
            </a:r>
            <a:r>
              <a:rPr lang="es-ES" sz="900" dirty="0">
                <a:solidFill>
                  <a:schemeClr val="bg1"/>
                </a:solidFill>
              </a:rPr>
              <a:t> Además de estas variables, se puede utilizar otras adicionales</a:t>
            </a:r>
          </a:p>
        </p:txBody>
      </p:sp>
      <p:sp>
        <p:nvSpPr>
          <p:cNvPr id="16" name="Flecha derecha 20">
            <a:extLst>
              <a:ext uri="{FF2B5EF4-FFF2-40B4-BE49-F238E27FC236}">
                <a16:creationId xmlns:a16="http://schemas.microsoft.com/office/drawing/2014/main" id="{1FA1E978-583A-4AD0-AA6E-4494EFA15DA7}"/>
              </a:ext>
            </a:extLst>
          </p:cNvPr>
          <p:cNvSpPr/>
          <p:nvPr/>
        </p:nvSpPr>
        <p:spPr>
          <a:xfrm>
            <a:off x="3822771" y="4177946"/>
            <a:ext cx="1010265" cy="417934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s-ES" kern="0" dirty="0" err="1">
              <a:solidFill>
                <a:prstClr val="white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0AB9D5-0B11-471B-AF71-D5D0A51BF570}"/>
              </a:ext>
            </a:extLst>
          </p:cNvPr>
          <p:cNvSpPr txBox="1"/>
          <p:nvPr/>
        </p:nvSpPr>
        <p:spPr>
          <a:xfrm>
            <a:off x="934897" y="4980665"/>
            <a:ext cx="3421275" cy="326243"/>
          </a:xfrm>
          <a:prstGeom prst="rect">
            <a:avLst/>
          </a:prstGeom>
          <a:solidFill>
            <a:srgbClr val="46C76C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95000"/>
              </a:lnSpc>
              <a:spcBef>
                <a:spcPts val="400"/>
              </a:spcBef>
            </a:pPr>
            <a:r>
              <a:rPr lang="es-ES" sz="800" dirty="0">
                <a:solidFill>
                  <a:schemeClr val="bg1"/>
                </a:solidFill>
              </a:rPr>
              <a:t>Dado un Comentario, éste se descompone en Variables Explicativas que pueden ser Palabras y otras adicionales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81C7889-B674-48BB-AF41-E9156BB38672}"/>
              </a:ext>
            </a:extLst>
          </p:cNvPr>
          <p:cNvSpPr txBox="1"/>
          <p:nvPr/>
        </p:nvSpPr>
        <p:spPr>
          <a:xfrm>
            <a:off x="934897" y="6361623"/>
            <a:ext cx="5973231" cy="326243"/>
          </a:xfrm>
          <a:prstGeom prst="rect">
            <a:avLst/>
          </a:prstGeom>
          <a:solidFill>
            <a:srgbClr val="46C76C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95000"/>
              </a:lnSpc>
              <a:spcBef>
                <a:spcPts val="400"/>
              </a:spcBef>
            </a:pPr>
            <a:r>
              <a:rPr lang="es-ES" sz="800" dirty="0">
                <a:solidFill>
                  <a:schemeClr val="bg1"/>
                </a:solidFill>
              </a:rPr>
              <a:t>Se obtiene como “</a:t>
            </a:r>
            <a:r>
              <a:rPr lang="es-ES" sz="800" dirty="0" err="1">
                <a:solidFill>
                  <a:schemeClr val="bg1"/>
                </a:solidFill>
              </a:rPr>
              <a:t>predict</a:t>
            </a:r>
            <a:r>
              <a:rPr lang="es-ES" sz="800" dirty="0">
                <a:solidFill>
                  <a:schemeClr val="bg1"/>
                </a:solidFill>
              </a:rPr>
              <a:t>” la clase con mayor probabilidad de asociación y a las restantes clases se les asocia un valor de probabilidad, que permitiría una ordenación de motivos secundarios</a:t>
            </a:r>
          </a:p>
        </p:txBody>
      </p:sp>
    </p:spTree>
    <p:extLst>
      <p:ext uri="{BB962C8B-B14F-4D97-AF65-F5344CB8AC3E}">
        <p14:creationId xmlns:p14="http://schemas.microsoft.com/office/powerpoint/2010/main" val="3814137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EMPRESARIALES EN ENTORNO SHINY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A5EACB-2BE0-46FA-9072-7C8AAE478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23366"/>
            <a:ext cx="5682343" cy="21402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0E8A097-A1EC-4396-975D-309DA1723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482872"/>
            <a:ext cx="4107015" cy="14097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B36D472-901B-45D6-BF0C-8CCFBAD89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915" y="4463841"/>
            <a:ext cx="41814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25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TEXT MINING CON R: INTRODUCCIÓN</a:t>
            </a:r>
          </a:p>
          <a:p>
            <a:endParaRPr lang="es-ES" dirty="0"/>
          </a:p>
          <a:p>
            <a:r>
              <a:rPr lang="es-ES" dirty="0"/>
              <a:t>TEXT MINING EN ESPERANTO: VENTAJAS DE LOS LENGUAJES ARTIFICIALES</a:t>
            </a:r>
          </a:p>
          <a:p>
            <a:endParaRPr lang="es-ES" dirty="0"/>
          </a:p>
          <a:p>
            <a:r>
              <a:rPr lang="es-ES" dirty="0"/>
              <a:t>TEXT MINING Y MACHINE LEARNING</a:t>
            </a:r>
          </a:p>
          <a:p>
            <a:endParaRPr lang="es-ES" dirty="0"/>
          </a:p>
          <a:p>
            <a:r>
              <a:rPr lang="es-ES" dirty="0"/>
              <a:t>APLICACIONES EMPRESARIALES EN ENTORNO SHINY</a:t>
            </a:r>
          </a:p>
          <a:p>
            <a:endParaRPr lang="es-ES" dirty="0"/>
          </a:p>
          <a:p>
            <a:r>
              <a:rPr lang="es-ES" b="1" dirty="0"/>
              <a:t>CONCLUSIONES Y AMPLIACIONES</a:t>
            </a:r>
          </a:p>
        </p:txBody>
      </p:sp>
    </p:spTree>
    <p:extLst>
      <p:ext uri="{BB962C8B-B14F-4D97-AF65-F5344CB8AC3E}">
        <p14:creationId xmlns:p14="http://schemas.microsoft.com/office/powerpoint/2010/main" val="414373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 Y AMPLIACIONES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En los últimos años, el tratamiento de Texto se ha simplificado, los lenguajes GNU como R y otros ofrecen soluciones de rápido análisis donde con pocas líneas de código se pueden extraer conclusiones de información no estructurada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La mayor parte de los desarrollos realizados en temas de Text </a:t>
            </a:r>
            <a:r>
              <a:rPr lang="es-ES" dirty="0" err="1"/>
              <a:t>Mining</a:t>
            </a:r>
            <a:r>
              <a:rPr lang="es-ES" dirty="0"/>
              <a:t> y de NLP están realizado en la lengua inglesa. Los lenguajes naturales tienen dificultades por su gran cantidad de excepciones y por su complicada gramática. Realizar traducciones directas a lenguajes artificiales como el Esperanto, permitiría centrar y mejorar los desarrollos actuales para la comprensión de texto escrito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Lo que se pueda perder por una traducción al esperanto, se podría ganar por una aplicación de Text </a:t>
            </a:r>
            <a:r>
              <a:rPr lang="es-ES" dirty="0" err="1"/>
              <a:t>Mining</a:t>
            </a:r>
            <a:r>
              <a:rPr lang="es-ES" dirty="0"/>
              <a:t> basada en esta lengua</a:t>
            </a:r>
          </a:p>
        </p:txBody>
      </p:sp>
    </p:spTree>
    <p:extLst>
      <p:ext uri="{BB962C8B-B14F-4D97-AF65-F5344CB8AC3E}">
        <p14:creationId xmlns:p14="http://schemas.microsoft.com/office/powerpoint/2010/main" val="2393663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 Y AMPLIACIONES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 lnSpcReduction="10000"/>
          </a:bodyPr>
          <a:lstStyle/>
          <a:p>
            <a:pPr algn="just"/>
            <a:r>
              <a:rPr lang="es-ES" dirty="0"/>
              <a:t>Extensiones: </a:t>
            </a:r>
            <a:r>
              <a:rPr lang="es-ES" dirty="0" err="1"/>
              <a:t>Sintatic</a:t>
            </a:r>
            <a:r>
              <a:rPr lang="es-ES" dirty="0"/>
              <a:t> </a:t>
            </a:r>
            <a:r>
              <a:rPr lang="es-ES" dirty="0" err="1"/>
              <a:t>Parsing</a:t>
            </a:r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 err="1"/>
              <a:t>Sintatic</a:t>
            </a:r>
            <a:r>
              <a:rPr lang="es-ES" dirty="0"/>
              <a:t> </a:t>
            </a:r>
            <a:r>
              <a:rPr lang="es-ES" dirty="0" err="1"/>
              <a:t>Parsing</a:t>
            </a:r>
            <a:r>
              <a:rPr lang="es-ES" dirty="0"/>
              <a:t>: Se basa en la sintaxis de las palabras, a partir de un conjunto de reglas, se define la composición de una oración (POS o </a:t>
            </a:r>
            <a:r>
              <a:rPr lang="es-ES" dirty="0" err="1"/>
              <a:t>Part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Speech</a:t>
            </a:r>
            <a:r>
              <a:rPr lang="es-ES" dirty="0"/>
              <a:t>)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El </a:t>
            </a:r>
            <a:r>
              <a:rPr lang="es-ES" dirty="0" err="1"/>
              <a:t>Sintatic</a:t>
            </a:r>
            <a:r>
              <a:rPr lang="es-ES" dirty="0"/>
              <a:t> </a:t>
            </a:r>
            <a:r>
              <a:rPr lang="es-ES" dirty="0" err="1"/>
              <a:t>Parsing</a:t>
            </a:r>
            <a:r>
              <a:rPr lang="es-ES" dirty="0"/>
              <a:t> está diseñado para identificar el contexto gramatical de las palabras ¿Es un nombre o un adjetivo?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En Esperanto el </a:t>
            </a:r>
            <a:r>
              <a:rPr lang="es-ES" dirty="0" err="1"/>
              <a:t>Sintatic</a:t>
            </a:r>
            <a:r>
              <a:rPr lang="es-ES" dirty="0"/>
              <a:t> </a:t>
            </a:r>
            <a:r>
              <a:rPr lang="es-ES" dirty="0" err="1"/>
              <a:t>Parsing</a:t>
            </a:r>
            <a:r>
              <a:rPr lang="es-ES" dirty="0"/>
              <a:t> estaría en gran parte resuelto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En R </a:t>
            </a:r>
            <a:r>
              <a:rPr lang="es-ES" dirty="0" err="1"/>
              <a:t>OpenNLP</a:t>
            </a:r>
            <a:r>
              <a:rPr lang="es-ES" dirty="0"/>
              <a:t> es el paquete que permitiría análisis desde la teoría </a:t>
            </a:r>
          </a:p>
          <a:p>
            <a:pPr marL="0" indent="0" algn="just">
              <a:buNone/>
            </a:pPr>
            <a:r>
              <a:rPr lang="es-ES" dirty="0"/>
              <a:t>del </a:t>
            </a:r>
            <a:r>
              <a:rPr lang="es-ES" dirty="0" err="1"/>
              <a:t>Sintatic</a:t>
            </a:r>
            <a:r>
              <a:rPr lang="es-ES" dirty="0"/>
              <a:t> </a:t>
            </a:r>
            <a:r>
              <a:rPr lang="es-ES" dirty="0" err="1"/>
              <a:t>Parsing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3CFA7F-31E2-497F-BD48-E74FBFC68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829" y="4228982"/>
            <a:ext cx="3494315" cy="25480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507586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 Y AMPLIACIONES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El paquete </a:t>
            </a:r>
            <a:r>
              <a:rPr lang="es-ES" dirty="0" err="1"/>
              <a:t>OpenNLP</a:t>
            </a:r>
            <a:endParaRPr lang="es-ES" dirty="0"/>
          </a:p>
          <a:p>
            <a:pPr algn="just"/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235D81C-1B77-4423-9C71-3CE70546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34" y="2561431"/>
            <a:ext cx="5846309" cy="41274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2239A00A-A822-4D86-872F-58705F546E78}"/>
              </a:ext>
            </a:extLst>
          </p:cNvPr>
          <p:cNvSpPr/>
          <p:nvPr/>
        </p:nvSpPr>
        <p:spPr>
          <a:xfrm>
            <a:off x="968829" y="5225140"/>
            <a:ext cx="6161314" cy="6640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FB473FE-A87E-449D-A50A-05BB71C08D7A}"/>
              </a:ext>
            </a:extLst>
          </p:cNvPr>
          <p:cNvSpPr txBox="1"/>
          <p:nvPr/>
        </p:nvSpPr>
        <p:spPr>
          <a:xfrm>
            <a:off x="7892143" y="2871107"/>
            <a:ext cx="4079723" cy="92333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En esperanto, sólo estas funciones serían necesarias, para delimitar bien las frases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681CF22-E571-45BA-8D0E-584B15689450}"/>
              </a:ext>
            </a:extLst>
          </p:cNvPr>
          <p:cNvCxnSpPr>
            <a:stCxn id="8" idx="1"/>
            <a:endCxn id="7" idx="7"/>
          </p:cNvCxnSpPr>
          <p:nvPr/>
        </p:nvCxnSpPr>
        <p:spPr>
          <a:xfrm flipH="1">
            <a:off x="6227839" y="3332772"/>
            <a:ext cx="1664304" cy="1989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6BD07C9E-5370-4BB2-9F7F-058983485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42" y="3865801"/>
            <a:ext cx="2710543" cy="282076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3997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 Y AMPLIACIONES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93246"/>
            <a:ext cx="8596668" cy="4506911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Ejemplo 16: </a:t>
            </a:r>
            <a:r>
              <a:rPr lang="es-ES" dirty="0" err="1"/>
              <a:t>Sintatic</a:t>
            </a:r>
            <a:r>
              <a:rPr lang="es-ES" dirty="0"/>
              <a:t> </a:t>
            </a:r>
            <a:r>
              <a:rPr lang="es-ES" dirty="0" err="1"/>
              <a:t>Parsing</a:t>
            </a:r>
            <a:r>
              <a:rPr lang="es-ES" dirty="0"/>
              <a:t> de los correos de Hillary Clinton. Extraído de Libro 1 (Inicio en </a:t>
            </a:r>
            <a:r>
              <a:rPr lang="es-ES" dirty="0" err="1"/>
              <a:t>pag</a:t>
            </a:r>
            <a:r>
              <a:rPr lang="es-ES" dirty="0"/>
              <a:t> 244)</a:t>
            </a:r>
          </a:p>
          <a:p>
            <a:pPr algn="just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5E39A9-2D11-477A-BCD8-EC538794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146616"/>
            <a:ext cx="4471609" cy="28867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124285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 Y AMPLIACIONES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6911"/>
          </a:xfrm>
        </p:spPr>
        <p:txBody>
          <a:bodyPr>
            <a:normAutofit/>
          </a:bodyPr>
          <a:lstStyle/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marL="0" indent="0" algn="just">
              <a:buNone/>
            </a:pPr>
            <a:r>
              <a:rPr lang="es-ES" sz="2500" dirty="0"/>
              <a:t>				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126560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CON R: INTRODUCCÍON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lnSpcReduction="10000"/>
          </a:bodyPr>
          <a:lstStyle/>
          <a:p>
            <a:pPr algn="just"/>
            <a:r>
              <a:rPr lang="es-ES" dirty="0"/>
              <a:t>Concepto de Text </a:t>
            </a:r>
            <a:r>
              <a:rPr lang="es-ES" dirty="0" err="1"/>
              <a:t>Mining</a:t>
            </a:r>
            <a:r>
              <a:rPr lang="es-ES" dirty="0"/>
              <a:t>: “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distiling</a:t>
            </a:r>
            <a:r>
              <a:rPr lang="es-ES" dirty="0"/>
              <a:t> </a:t>
            </a:r>
            <a:r>
              <a:rPr lang="es-ES" dirty="0" err="1"/>
              <a:t>actionable</a:t>
            </a:r>
            <a:r>
              <a:rPr lang="es-ES" dirty="0"/>
              <a:t> </a:t>
            </a:r>
            <a:r>
              <a:rPr lang="es-ES" dirty="0" err="1"/>
              <a:t>insights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”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Principales Beneficios de aplicar el Text </a:t>
            </a:r>
            <a:r>
              <a:rPr lang="es-ES" dirty="0" err="1"/>
              <a:t>Mining</a:t>
            </a:r>
            <a:r>
              <a:rPr lang="es-ES" dirty="0"/>
              <a:t>: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marL="0" indent="0" algn="just">
              <a:buNone/>
            </a:pPr>
            <a:endParaRPr lang="es-ES" dirty="0"/>
          </a:p>
          <a:p>
            <a:pPr marL="0" indent="0" algn="just">
              <a:buNone/>
            </a:pPr>
            <a:endParaRPr lang="es-ES" dirty="0"/>
          </a:p>
          <a:p>
            <a:pPr algn="just"/>
            <a:r>
              <a:rPr lang="es-ES" dirty="0"/>
              <a:t>Otras ventajas:</a:t>
            </a:r>
          </a:p>
          <a:p>
            <a:pPr lvl="1" algn="just"/>
            <a:r>
              <a:rPr lang="es-ES" dirty="0"/>
              <a:t>Reglas de interpretación fijas ante textos idénticos o semejantes</a:t>
            </a:r>
          </a:p>
          <a:p>
            <a:pPr lvl="1" algn="just"/>
            <a:r>
              <a:rPr lang="es-ES" dirty="0"/>
              <a:t>Velocidad en la aplicación y de puestas en producción de los algoritmos de clasificación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202B90-5939-4932-9323-148BE7492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40" y="3381375"/>
            <a:ext cx="5812139" cy="1276350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Conceptos Clásicos</a:t>
            </a:r>
          </a:p>
        </p:txBody>
      </p:sp>
    </p:spTree>
    <p:extLst>
      <p:ext uri="{BB962C8B-B14F-4D97-AF65-F5344CB8AC3E}">
        <p14:creationId xmlns:p14="http://schemas.microsoft.com/office/powerpoint/2010/main" val="3064829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CON R: INTRODUCCÍON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Enfoque Bag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: Cada palabra (o grupo de n-palabras o n-</a:t>
            </a:r>
            <a:r>
              <a:rPr lang="es-ES" dirty="0" err="1"/>
              <a:t>grams</a:t>
            </a:r>
            <a:r>
              <a:rPr lang="es-ES" dirty="0"/>
              <a:t>) de un documento es considerada una característica de dicho documento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En este enfoque por tanto son clave las matrices documento-término y su traspuesta término-documento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Ejemplo 1: Extraído de Libro 1 (Inicio en </a:t>
            </a:r>
            <a:r>
              <a:rPr lang="es-ES" dirty="0" err="1"/>
              <a:t>pag</a:t>
            </a:r>
            <a:r>
              <a:rPr lang="es-ES" dirty="0"/>
              <a:t> 26)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Conceptos Clásicos</a:t>
            </a:r>
          </a:p>
        </p:txBody>
      </p:sp>
    </p:spTree>
    <p:extLst>
      <p:ext uri="{BB962C8B-B14F-4D97-AF65-F5344CB8AC3E}">
        <p14:creationId xmlns:p14="http://schemas.microsoft.com/office/powerpoint/2010/main" val="4254797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CON R: INTRODUCCÍON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Procedimiento completo de un análisis de comentarios:</a:t>
            </a:r>
          </a:p>
          <a:p>
            <a:pPr lvl="1" algn="just"/>
            <a:r>
              <a:rPr lang="es-ES" dirty="0"/>
              <a:t>Lectura de datos</a:t>
            </a:r>
          </a:p>
          <a:p>
            <a:pPr lvl="1" algn="just"/>
            <a:r>
              <a:rPr lang="es-ES" dirty="0"/>
              <a:t>Limpieza: Dependerá del tipo de análisis a realizar (no es fácilmente implementable por un robot)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Gran parte de los análisis a realizar requieren una construcción previa de una matriz término-documento o documento-término (en inglés </a:t>
            </a:r>
            <a:r>
              <a:rPr lang="es-ES" dirty="0" err="1"/>
              <a:t>tdm</a:t>
            </a:r>
            <a:r>
              <a:rPr lang="es-ES" dirty="0"/>
              <a:t> o </a:t>
            </a:r>
            <a:r>
              <a:rPr lang="es-ES" dirty="0" err="1"/>
              <a:t>dtm</a:t>
            </a:r>
            <a:r>
              <a:rPr lang="es-ES" dirty="0"/>
              <a:t>)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Ejemplo 2: Extraído de Libro 1 (Inicio en </a:t>
            </a:r>
            <a:r>
              <a:rPr lang="es-ES" dirty="0" err="1"/>
              <a:t>pag</a:t>
            </a:r>
            <a:r>
              <a:rPr lang="es-ES" dirty="0"/>
              <a:t> 38)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Conceptos Clásicos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61A43A-71BF-4AB9-94DC-489A03E7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572" y="609600"/>
            <a:ext cx="3127806" cy="22463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17513A2-6C73-4F58-9275-BFA23E43C1F0}"/>
              </a:ext>
            </a:extLst>
          </p:cNvPr>
          <p:cNvSpPr txBox="1"/>
          <p:nvPr/>
        </p:nvSpPr>
        <p:spPr>
          <a:xfrm>
            <a:off x="10020300" y="2990850"/>
            <a:ext cx="2057400" cy="830997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200" dirty="0"/>
              <a:t>Estas funciones son muy dependientes del idioma en el que se realice el análisis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CD2E3D7-41E4-4BD6-9C7E-4610ADA97512}"/>
              </a:ext>
            </a:extLst>
          </p:cNvPr>
          <p:cNvSpPr/>
          <p:nvPr/>
        </p:nvSpPr>
        <p:spPr>
          <a:xfrm>
            <a:off x="8658225" y="1911350"/>
            <a:ext cx="876300" cy="2603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6844BBF-0AF1-4ACE-8B96-78F4EEA78985}"/>
              </a:ext>
            </a:extLst>
          </p:cNvPr>
          <p:cNvSpPr/>
          <p:nvPr/>
        </p:nvSpPr>
        <p:spPr>
          <a:xfrm>
            <a:off x="8648700" y="2349500"/>
            <a:ext cx="876300" cy="2603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B559D28-384B-45CF-A511-7FCD7C20AEBC}"/>
              </a:ext>
            </a:extLst>
          </p:cNvPr>
          <p:cNvCxnSpPr>
            <a:cxnSpLocks/>
            <a:stCxn id="5" idx="1"/>
            <a:endCxn id="7" idx="5"/>
          </p:cNvCxnSpPr>
          <p:nvPr/>
        </p:nvCxnSpPr>
        <p:spPr>
          <a:xfrm flipH="1" flipV="1">
            <a:off x="9406194" y="2133573"/>
            <a:ext cx="614106" cy="1272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2AC7DDF-CADA-4FA3-BC5B-F5677F9FC1BC}"/>
              </a:ext>
            </a:extLst>
          </p:cNvPr>
          <p:cNvCxnSpPr>
            <a:stCxn id="5" idx="1"/>
            <a:endCxn id="8" idx="5"/>
          </p:cNvCxnSpPr>
          <p:nvPr/>
        </p:nvCxnSpPr>
        <p:spPr>
          <a:xfrm flipH="1" flipV="1">
            <a:off x="9396669" y="2571723"/>
            <a:ext cx="623631" cy="834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8F895E3-C931-4B03-8876-6E076D61D3AD}"/>
              </a:ext>
            </a:extLst>
          </p:cNvPr>
          <p:cNvSpPr txBox="1"/>
          <p:nvPr/>
        </p:nvSpPr>
        <p:spPr>
          <a:xfrm>
            <a:off x="6935208" y="5105400"/>
            <a:ext cx="2283428" cy="830997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200" dirty="0"/>
              <a:t>Adicionalmente a la anterior lista de análisis típicos, un corrector ortográfico resulta conveniente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9581282-C68F-48BF-8868-701DADDEC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97" y="5611660"/>
            <a:ext cx="2621755" cy="11090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75042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0EB1-DA74-49A0-90D0-20AF55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 MINING CON R: INTRODUCCÍON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F90F8-49D8-4ADD-9042-3A130F30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Representación visual de los conceptos por su frecuencia de aparición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Ejemplo 3: Extraído de Libro 1 (Inicio en </a:t>
            </a:r>
            <a:r>
              <a:rPr lang="es-ES" dirty="0" err="1"/>
              <a:t>pag</a:t>
            </a:r>
            <a:r>
              <a:rPr lang="es-ES" dirty="0"/>
              <a:t> 54)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B6E2D-8866-4C5A-B61D-5E93612AC1B4}"/>
              </a:ext>
            </a:extLst>
          </p:cNvPr>
          <p:cNvSpPr txBox="1"/>
          <p:nvPr/>
        </p:nvSpPr>
        <p:spPr>
          <a:xfrm>
            <a:off x="790575" y="13906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Conceptos Clásicos: Visualización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8EDF2BE-2C30-433E-AE96-1CE08911F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783" y="3502314"/>
            <a:ext cx="3669409" cy="28505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B6EE8F0-59BF-4685-91A5-7326DC98D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3502313"/>
            <a:ext cx="6216511" cy="11935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27E7C964-A99B-42AD-840C-C383F5365F87}"/>
              </a:ext>
            </a:extLst>
          </p:cNvPr>
          <p:cNvSpPr txBox="1"/>
          <p:nvPr/>
        </p:nvSpPr>
        <p:spPr>
          <a:xfrm>
            <a:off x="677332" y="5051851"/>
            <a:ext cx="6216511" cy="46166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200" dirty="0"/>
              <a:t>¿Dónde se introducen los números de las barras? ¿Cómo se cambia el color de éstas? ¿Cómo se coloca los números más cerca o lejos del borde la barra? …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5B95BF1-064A-4A6A-A311-C97CAD63F98C}"/>
              </a:ext>
            </a:extLst>
          </p:cNvPr>
          <p:cNvSpPr txBox="1"/>
          <p:nvPr/>
        </p:nvSpPr>
        <p:spPr>
          <a:xfrm>
            <a:off x="7189118" y="2788682"/>
            <a:ext cx="2154907" cy="646331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200" dirty="0"/>
              <a:t>Algunos </a:t>
            </a:r>
            <a:r>
              <a:rPr lang="es-ES" sz="1200" dirty="0" err="1"/>
              <a:t>layers</a:t>
            </a:r>
            <a:r>
              <a:rPr lang="es-ES" sz="1200" dirty="0"/>
              <a:t> del ggplot2 para la representación de gráficos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61B5453-F2F5-4609-858A-BD5A944B6AC8}"/>
              </a:ext>
            </a:extLst>
          </p:cNvPr>
          <p:cNvCxnSpPr>
            <a:cxnSpLocks/>
            <a:stCxn id="17" idx="1"/>
            <a:endCxn id="19" idx="1"/>
          </p:cNvCxnSpPr>
          <p:nvPr/>
        </p:nvCxnSpPr>
        <p:spPr>
          <a:xfrm flipH="1">
            <a:off x="6662986" y="3111848"/>
            <a:ext cx="526132" cy="1104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errar llave 18">
            <a:extLst>
              <a:ext uri="{FF2B5EF4-FFF2-40B4-BE49-F238E27FC236}">
                <a16:creationId xmlns:a16="http://schemas.microsoft.com/office/drawing/2014/main" id="{D8C14800-191A-4985-A0B4-DDE670E0CF90}"/>
              </a:ext>
            </a:extLst>
          </p:cNvPr>
          <p:cNvSpPr/>
          <p:nvPr/>
        </p:nvSpPr>
        <p:spPr>
          <a:xfrm>
            <a:off x="6353175" y="3886200"/>
            <a:ext cx="309811" cy="66026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13516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21271</TotalTime>
  <Words>3444</Words>
  <Application>Microsoft Office PowerPoint</Application>
  <PresentationFormat>Panorámica</PresentationFormat>
  <Paragraphs>567</Paragraphs>
  <Slides>58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4" baseType="lpstr">
      <vt:lpstr>Arial</vt:lpstr>
      <vt:lpstr>Calibri</vt:lpstr>
      <vt:lpstr>Times New Roman</vt:lpstr>
      <vt:lpstr>Trebuchet MS</vt:lpstr>
      <vt:lpstr>Wingdings 3</vt:lpstr>
      <vt:lpstr>Faceta</vt:lpstr>
      <vt:lpstr>TEXT MINING Y NLP CON R: DESDE EL ANÁLISIS TEÓRICO DE TEXTOS EN ESPERANTO HASTA LAS APLICACIONES EMPRESARIALES CON SHINY </vt:lpstr>
      <vt:lpstr>ÍNDICE</vt:lpstr>
      <vt:lpstr>ÍNDICE</vt:lpstr>
      <vt:lpstr>TEXT MINING CON R: INTRODUCCÍON</vt:lpstr>
      <vt:lpstr>TEXT MINING CON R: INTRODUCCÍON</vt:lpstr>
      <vt:lpstr>TEXT MINING CON R: INTRODUCCÍON</vt:lpstr>
      <vt:lpstr>TEXT MINING CON R: INTRODUCCÍON</vt:lpstr>
      <vt:lpstr>TEXT MINING CON R: INTRODUCCÍON</vt:lpstr>
      <vt:lpstr>TEXT MINING CON R: INTRODUCCÍON</vt:lpstr>
      <vt:lpstr>TEXT MINING CON R: INTRODUCCÍON</vt:lpstr>
      <vt:lpstr>TEXT MINING CON R: INTRODUCCÍON</vt:lpstr>
      <vt:lpstr>TEXT MINING CON R: INTRODUCCÍON</vt:lpstr>
      <vt:lpstr>TEXT MINING CON R: INTRODUCCÍON</vt:lpstr>
      <vt:lpstr>TEXT MINING CON R: INTRODUCCÍON</vt:lpstr>
      <vt:lpstr>TEXT MINING CON R: INTRODUCCÍON</vt:lpstr>
      <vt:lpstr>TEXT MINING CON R: INTRODUCCÍON</vt:lpstr>
      <vt:lpstr>ÍNDICE</vt:lpstr>
      <vt:lpstr>TEXT MINING EN ESPERANTO</vt:lpstr>
      <vt:lpstr>TEXT MINING EN ESPERANTO</vt:lpstr>
      <vt:lpstr>TEXT MINING EN ESPERANTO</vt:lpstr>
      <vt:lpstr>TEXT MINING EN ESPERANTO</vt:lpstr>
      <vt:lpstr>TEXT MINING EN ESPERANTO</vt:lpstr>
      <vt:lpstr>TEXT MINING EN ESPERANTO</vt:lpstr>
      <vt:lpstr>TEXT MINING EN ESPERANTO</vt:lpstr>
      <vt:lpstr>TEXT MINING EN ESPERANTO</vt:lpstr>
      <vt:lpstr>TEXT MINING EN ESPERANTO</vt:lpstr>
      <vt:lpstr>TEXT MINING EN ESPERANTO</vt:lpstr>
      <vt:lpstr>TEXT MINING EN ESPERANTO</vt:lpstr>
      <vt:lpstr>TEXT MINING EN ESPERANTO</vt:lpstr>
      <vt:lpstr>TEXT MINING EN ESPERANTO</vt:lpstr>
      <vt:lpstr>TEXT MINING EN ESPERANTO</vt:lpstr>
      <vt:lpstr>ÍNDICE</vt:lpstr>
      <vt:lpstr>TEXT MINING Y MACHINE LEARNING</vt:lpstr>
      <vt:lpstr>TEXT MINING Y MACHINE LEARNING</vt:lpstr>
      <vt:lpstr>TEXT MINING Y MACHINE LEARNING</vt:lpstr>
      <vt:lpstr>TEXT MINING Y MACHINE LEARNING</vt:lpstr>
      <vt:lpstr>TEXT MINING Y MACHINE LEARNING</vt:lpstr>
      <vt:lpstr>TEXT MINING Y MACHINE LEARNING</vt:lpstr>
      <vt:lpstr>ÍNDICE</vt:lpstr>
      <vt:lpstr>APLICACIONES EMPRESARIALES EN ENTORNO SHINY</vt:lpstr>
      <vt:lpstr>APLICACIONES EMPRESARIALES EN ENTORNO SHINY</vt:lpstr>
      <vt:lpstr>APLICACIONES EMPRESARIALES EN ENTORNO SHINY</vt:lpstr>
      <vt:lpstr>APLICACIONES EMPRESARIALES EN ENTORNO SHINY</vt:lpstr>
      <vt:lpstr>APLICACIONES EMPRESARIALES EN ENTORNO SHINY</vt:lpstr>
      <vt:lpstr>APLICACIONES EMPRESARIALES EN ENTORNO SHINY</vt:lpstr>
      <vt:lpstr>APLICACIONES EMPRESARIALES EN ENTORNO SHINY</vt:lpstr>
      <vt:lpstr>APLICACIONES EMPRESARIALES EN ENTORNO SHINY</vt:lpstr>
      <vt:lpstr>APLICACIONES EMPRESARIALES EN ENTORNO SHINY</vt:lpstr>
      <vt:lpstr>APLICACIONES EMPRESARIALES EN ENTORNO SHINY</vt:lpstr>
      <vt:lpstr>APLICACIONES EMPRESARIALES EN ENTORNO SHINY</vt:lpstr>
      <vt:lpstr>APLICACIONES EMPRESARIALES EN ENTORNO SHINY</vt:lpstr>
      <vt:lpstr>APLICACIONES EMPRESARIALES EN ENTORNO SHINY</vt:lpstr>
      <vt:lpstr>ÍNDICE</vt:lpstr>
      <vt:lpstr>CONCLUSIONES Y AMPLIACIONES</vt:lpstr>
      <vt:lpstr>CONCLUSIONES Y AMPLIACIONES</vt:lpstr>
      <vt:lpstr>CONCLUSIONES Y AMPLIACIONES</vt:lpstr>
      <vt:lpstr>CONCLUSIONES Y AMPLIACIONES</vt:lpstr>
      <vt:lpstr>CONCLUSIONES Y AMPLIACIONES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IDEAS SOBRE ANÁLISIS DE TEXTOS</dc:title>
  <dc:creator>Francisco Rodríguez</dc:creator>
  <cp:lastModifiedBy>Francisco Rodríguez</cp:lastModifiedBy>
  <cp:revision>80</cp:revision>
  <dcterms:created xsi:type="dcterms:W3CDTF">2018-10-26T20:57:53Z</dcterms:created>
  <dcterms:modified xsi:type="dcterms:W3CDTF">2018-11-25T11:11:04Z</dcterms:modified>
</cp:coreProperties>
</file>